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336" autoAdjust="0"/>
  </p:normalViewPr>
  <p:slideViewPr>
    <p:cSldViewPr snapToGrid="0">
      <p:cViewPr varScale="1">
        <p:scale>
          <a:sx n="78" d="100"/>
          <a:sy n="78" d="100"/>
        </p:scale>
        <p:origin x="176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889265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apride.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ibraryfreedom.org/finsta-projec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github.com/alisonLFP/libraryfreedominstitute/blob/master/LFI2/finalprojects/Quitting%20Facebook%20Cards-%20110119.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hem.us/story/bojack-horseman-asexuality"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subvrtmag.com/5-demisexual-characters-film-tv/" TargetMode="External"/><Relationship Id="rId5" Type="http://schemas.openxmlformats.org/officeDocument/2006/relationships/hyperlink" Target="https://filmdaily.co/obsessions/archieverse/asexual-jughead-riverdale/" TargetMode="External"/><Relationship Id="rId4" Type="http://schemas.openxmlformats.org/officeDocument/2006/relationships/hyperlink" Target="https://twitter.com/jamessacorey/status/1207731697397248003"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asexuality.org/" TargetMode="External"/><Relationship Id="rId3" Type="http://schemas.openxmlformats.org/officeDocument/2006/relationships/hyperlink" Target="https://www.arospecweek.org/" TargetMode="External"/><Relationship Id="rId7" Type="http://schemas.openxmlformats.org/officeDocument/2006/relationships/hyperlink" Target="https://taaap.or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aromanticism.org/" TargetMode="External"/><Relationship Id="rId5" Type="http://schemas.openxmlformats.org/officeDocument/2006/relationships/hyperlink" Target="https://acesandaros.org/" TargetMode="External"/><Relationship Id="rId4" Type="http://schemas.openxmlformats.org/officeDocument/2006/relationships/hyperlink" Target="https://internationalasexualityday.org/e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samhelmick.library@gmail.com"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mailto:advocacy@taaap.org" TargetMode="External"/><Relationship Id="rId5" Type="http://schemas.openxmlformats.org/officeDocument/2006/relationships/hyperlink" Target="mailto:kt.craighead@ymail.com" TargetMode="External"/><Relationship Id="rId4" Type="http://schemas.openxmlformats.org/officeDocument/2006/relationships/hyperlink" Target="mailto:e.a.graham01@gmail.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YALSA logo - Young Adult Library Services Association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Safe Spaces for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and Aces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Presented by Sam Helmick, Elizabeth Graham,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Kadie</a:t>
            </a:r>
            <a:r>
              <a:rPr lang="en-US" sz="1800" dirty="0">
                <a:effectLst/>
                <a:latin typeface="Arial" panose="020B0604020202020204" pitchFamily="34" charset="0"/>
                <a:ea typeface="Calibri" panose="020F0502020204030204" pitchFamily="34" charset="0"/>
                <a:cs typeface="Times New Roman" panose="02020603050405020304" pitchFamily="18" charset="0"/>
              </a:rPr>
              <a:t> Craighead,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and The Ace and Aro Advocacy Project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Speaker Notes: </a:t>
            </a:r>
            <a:r>
              <a:rPr lang="en-US" dirty="0"/>
              <a:t>Content warnings:</a:t>
            </a:r>
            <a:r>
              <a:rPr lang="en-US" baseline="0" dirty="0"/>
              <a:t> This presentation mentions sensitive topics such as discussions of sexual violence, racism, and other forms of bigotry and violence, particularly on the slides discussing the harms created by compulsory sexuality and amatonormativity and the intersection with other forms of </a:t>
            </a:r>
            <a:r>
              <a:rPr lang="en-US" baseline="0" dirty="0" err="1"/>
              <a:t>marginalisation</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848d8ae62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e848d8ae62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 </a:t>
            </a:r>
            <a:r>
              <a:rPr lang="en-US" sz="1800" dirty="0">
                <a:effectLst/>
                <a:latin typeface="Arial" panose="020B0604020202020204" pitchFamily="34" charset="0"/>
                <a:ea typeface="Calibri" panose="020F0502020204030204" pitchFamily="34" charset="0"/>
                <a:cs typeface="Times New Roman" panose="02020603050405020304" pitchFamily="18" charset="0"/>
              </a:rPr>
              <a:t>The Relationship Escalator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(An image of an arrow pointing up with the phrases from bottom to top: “dating and/or having sex”, “emotional investment, ‘catching feelings’”, “a committed, monogamous relationship”, “cohabitation”, “marriage”, “children”)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solidFill>
                  <a:srgbClr val="000000"/>
                </a:solidFill>
                <a:effectLst/>
                <a:latin typeface="Arial" panose="020B0604020202020204" pitchFamily="34" charset="0"/>
                <a:ea typeface="Helvetica Neue"/>
                <a:cs typeface="Times New Roman" panose="02020603050405020304" pitchFamily="18" charset="0"/>
              </a:rPr>
              <a:t>Coined by Amy </a:t>
            </a:r>
            <a:r>
              <a:rPr lang="en-US" sz="1800" dirty="0" err="1">
                <a:solidFill>
                  <a:srgbClr val="000000"/>
                </a:solidFill>
                <a:effectLst/>
                <a:latin typeface="Arial" panose="020B0604020202020204" pitchFamily="34" charset="0"/>
                <a:ea typeface="Helvetica Neue"/>
                <a:cs typeface="Times New Roman" panose="02020603050405020304" pitchFamily="18" charset="0"/>
              </a:rPr>
              <a:t>Gahran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solidFill>
                  <a:srgbClr val="000000"/>
                </a:solidFill>
                <a:effectLst/>
                <a:latin typeface="Arial" panose="020B0604020202020204" pitchFamily="34" charset="0"/>
                <a:ea typeface="Helvetica Neue"/>
                <a:cs typeface="Times New Roman" panose="02020603050405020304" pitchFamily="18" charset="0"/>
              </a:rPr>
              <a:t>Progressive hierarchy of relationships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solidFill>
                  <a:srgbClr val="000000"/>
                </a:solidFill>
                <a:effectLst/>
                <a:latin typeface="Arial" panose="020B0604020202020204" pitchFamily="34" charset="0"/>
                <a:ea typeface="Helvetica Neue"/>
                <a:cs typeface="Times New Roman" panose="02020603050405020304" pitchFamily="18" charset="0"/>
              </a:rPr>
              <a:t>Each step is presumed to </a:t>
            </a:r>
            <a:r>
              <a:rPr lang="en-US" sz="1800" b="1" dirty="0">
                <a:solidFill>
                  <a:srgbClr val="000000"/>
                </a:solidFill>
                <a:effectLst/>
                <a:latin typeface="Arial" panose="020B0604020202020204" pitchFamily="34" charset="0"/>
                <a:ea typeface="Helvetica Neue"/>
                <a:cs typeface="Times New Roman" panose="02020603050405020304" pitchFamily="18" charset="0"/>
              </a:rPr>
              <a:t>inevitably follow</a:t>
            </a:r>
            <a:r>
              <a:rPr lang="en-US" sz="1800" dirty="0">
                <a:solidFill>
                  <a:srgbClr val="000000"/>
                </a:solidFill>
                <a:effectLst/>
                <a:latin typeface="Arial" panose="020B0604020202020204" pitchFamily="34" charset="0"/>
                <a:ea typeface="Helvetica Neue"/>
                <a:cs typeface="Times New Roman" panose="02020603050405020304" pitchFamily="18" charset="0"/>
              </a:rPr>
              <a:t> the “lower” rung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solidFill>
                  <a:srgbClr val="000000"/>
                </a:solidFill>
                <a:effectLst/>
                <a:latin typeface="Arial" panose="020B0604020202020204" pitchFamily="34" charset="0"/>
                <a:ea typeface="Helvetica Neue"/>
                <a:cs typeface="Times New Roman" panose="02020603050405020304" pitchFamily="18" charset="0"/>
              </a:rPr>
              <a:t>Sets a standard by which the </a:t>
            </a:r>
            <a:r>
              <a:rPr lang="en-US" sz="1800" b="1" dirty="0">
                <a:solidFill>
                  <a:srgbClr val="000000"/>
                </a:solidFill>
                <a:effectLst/>
                <a:latin typeface="Arial" panose="020B0604020202020204" pitchFamily="34" charset="0"/>
                <a:ea typeface="Helvetica Neue"/>
                <a:cs typeface="Times New Roman" panose="02020603050405020304" pitchFamily="18" charset="0"/>
              </a:rPr>
              <a:t>importance and seriousness</a:t>
            </a:r>
            <a:r>
              <a:rPr lang="en-US" sz="1800" dirty="0">
                <a:solidFill>
                  <a:srgbClr val="000000"/>
                </a:solidFill>
                <a:effectLst/>
                <a:latin typeface="Arial" panose="020B0604020202020204" pitchFamily="34" charset="0"/>
                <a:ea typeface="Helvetica Neue"/>
                <a:cs typeface="Times New Roman" panose="02020603050405020304" pitchFamily="18" charset="0"/>
              </a:rPr>
              <a:t> of relationships is judged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solidFill>
                  <a:srgbClr val="000000"/>
                </a:solidFill>
                <a:effectLst/>
                <a:latin typeface="Arial" panose="020B0604020202020204" pitchFamily="34" charset="0"/>
                <a:ea typeface="Helvetica Neue"/>
                <a:cs typeface="Times New Roman" panose="02020603050405020304" pitchFamily="18" charset="0"/>
              </a:rPr>
              <a:t>Assumes lifelong exclusive commitment and the formation of a nuclear family unit to be the ultimate goal, always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rPr>
              <a:t>Speaker notes: </a:t>
            </a:r>
            <a:r>
              <a:rPr lang="en" sz="1000" dirty="0">
                <a:latin typeface="Verdana"/>
                <a:ea typeface="Verdana"/>
                <a:cs typeface="Verdana"/>
                <a:sym typeface="Verdana"/>
              </a:rPr>
              <a:t>Furthermore, consenting to sex is not consenting to romance, and vice versa.  Many people think that romantic attachment is an inevitability of having sex, but that is an amatonormative misconception.  Aroallos often have trouble finding sexual partners who respect their boundaries surrounding romance, just like how it’s often difficult for alloro aces to form romantic relationships where their sexual boundaries are respected.</a:t>
            </a:r>
            <a:endParaRPr sz="1000" dirty="0">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848d8ae62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848d8ae62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Examples of Amatonormative Tropes in Media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 character supposedly transforms into a good/better person because they develop romantic feelings; romantic love is seen as redeeming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Characters who do not desire romantic relationships undergo “character development” by “meeting the right person” and ending up in a relationship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All single characters get paired off into couple units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Happy endings are equated with romantic endings; love saves the day and solves all problems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Casual sex “inevitably” leads to romantic feelings and a relationship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Romantic angst and drama without reason or build-up is somehow universally understood and a compelling emotional narrative</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b="0" dirty="0">
              <a:effectLst/>
              <a:latin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effectLst/>
                <a:latin typeface="Times New Roman" panose="02020603050405020304" pitchFamily="18" charset="0"/>
                <a:cs typeface="Times New Roman" panose="02020603050405020304" pitchFamily="18" charset="0"/>
              </a:rPr>
              <a:t>S</a:t>
            </a:r>
            <a:r>
              <a:rPr lang="en" b="1" dirty="0"/>
              <a:t>peaker notes:</a:t>
            </a:r>
            <a:r>
              <a:rPr lang="en" b="0" dirty="0"/>
              <a:t> </a:t>
            </a:r>
            <a:r>
              <a:rPr lang="en" dirty="0"/>
              <a:t>The messaging is that people have to be coupled in order to be happy, that we are not whole or fulfilled on our own, that romantic harassment is acceptable and wholesome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848d8ae62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e848d8ae62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Why Does This Matter?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You are already serving asexual and aromantic youth in your libraries whether you know it or not!</a:t>
            </a:r>
          </a:p>
          <a:p>
            <a:pPr marL="0" marR="0" indent="0">
              <a:lnSpc>
                <a:spcPct val="115000"/>
              </a:lnSpc>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tabLst>
                <a:tab pos="457200" algn="l"/>
              </a:tabLst>
            </a:pPr>
            <a:r>
              <a:rPr lang="en-US" sz="1800" dirty="0">
                <a:solidFill>
                  <a:srgbClr val="000000"/>
                </a:solidFill>
                <a:effectLst/>
                <a:latin typeface="Arial" panose="020B0604020202020204" pitchFamily="34" charset="0"/>
                <a:ea typeface="Helvetica Neue"/>
                <a:cs typeface="Times New Roman" panose="02020603050405020304" pitchFamily="18" charset="0"/>
              </a:rPr>
              <a:t>The Trevor Project’s October 2020 poll found in their sample of over 40,000 LGBTQ youth, </a:t>
            </a:r>
            <a:r>
              <a:rPr lang="en-US" sz="1800" b="1" dirty="0">
                <a:solidFill>
                  <a:srgbClr val="000000"/>
                </a:solidFill>
                <a:effectLst/>
                <a:latin typeface="Arial" panose="020B0604020202020204" pitchFamily="34" charset="0"/>
                <a:ea typeface="Helvetica Neue"/>
                <a:cs typeface="Times New Roman" panose="02020603050405020304" pitchFamily="18" charset="0"/>
              </a:rPr>
              <a:t>10% identified as asexual or ace spectrum.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tabLst>
                <a:tab pos="457200" algn="l"/>
              </a:tabLst>
            </a:pPr>
            <a:r>
              <a:rPr lang="en-US" sz="1800" dirty="0">
                <a:solidFill>
                  <a:srgbClr val="000000"/>
                </a:solidFill>
                <a:effectLst/>
                <a:latin typeface="Arial" panose="020B0604020202020204" pitchFamily="34" charset="0"/>
                <a:ea typeface="Helvetica Neue"/>
                <a:cs typeface="Times New Roman" panose="02020603050405020304" pitchFamily="18" charset="0"/>
              </a:rPr>
              <a:t>Asexual youth reported higher rates of depression and anxiety compared to the overall LGBTQ sample.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tabLst>
                <a:tab pos="457200" algn="l"/>
              </a:tabLst>
            </a:pPr>
            <a:r>
              <a:rPr lang="en-US" sz="1800" dirty="0">
                <a:solidFill>
                  <a:srgbClr val="000000"/>
                </a:solidFill>
                <a:effectLst/>
                <a:latin typeface="Arial" panose="020B0604020202020204" pitchFamily="34" charset="0"/>
                <a:ea typeface="Helvetica Neue"/>
                <a:cs typeface="Times New Roman" panose="02020603050405020304" pitchFamily="18" charset="0"/>
              </a:rPr>
              <a:t>Little research data exists on aromantic people due to </a:t>
            </a:r>
            <a:r>
              <a:rPr lang="en-US" sz="1800" dirty="0" err="1">
                <a:solidFill>
                  <a:srgbClr val="000000"/>
                </a:solidFill>
                <a:effectLst/>
                <a:latin typeface="Arial" panose="020B0604020202020204" pitchFamily="34" charset="0"/>
                <a:ea typeface="Helvetica Neue"/>
                <a:cs typeface="Times New Roman" panose="02020603050405020304" pitchFamily="18" charset="0"/>
              </a:rPr>
              <a:t>underrecognition</a:t>
            </a:r>
            <a:r>
              <a:rPr lang="en-US" sz="1800" dirty="0">
                <a:solidFill>
                  <a:srgbClr val="000000"/>
                </a:solidFill>
                <a:effectLst/>
                <a:latin typeface="Arial" panose="020B0604020202020204" pitchFamily="34" charset="0"/>
                <a:ea typeface="Helvetica Neue"/>
                <a:cs typeface="Times New Roman" panose="02020603050405020304" pitchFamily="18" charset="0"/>
              </a:rPr>
              <a:t> and </a:t>
            </a:r>
            <a:r>
              <a:rPr lang="en-US" sz="1800" dirty="0" err="1">
                <a:solidFill>
                  <a:srgbClr val="000000"/>
                </a:solidFill>
                <a:effectLst/>
                <a:latin typeface="Arial" panose="020B0604020202020204" pitchFamily="34" charset="0"/>
                <a:ea typeface="Helvetica Neue"/>
                <a:cs typeface="Times New Roman" panose="02020603050405020304" pitchFamily="18" charset="0"/>
              </a:rPr>
              <a:t>underinclusion</a:t>
            </a:r>
            <a:r>
              <a:rPr lang="en-US" sz="1800" dirty="0">
                <a:solidFill>
                  <a:srgbClr val="000000"/>
                </a:solidFill>
                <a:effectLst/>
                <a:latin typeface="Arial" panose="020B0604020202020204" pitchFamily="34" charset="0"/>
                <a:ea typeface="Helvetica Neue"/>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Asexual and aromantic youth have little cultural awareness and representation in popular culture, and face stigma for their orientations. As a section of the population routinely erased and made invisible, their specific needs must be addressed. #LibrariesAreForAll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Speaker notes: </a:t>
            </a:r>
            <a:r>
              <a:rPr lang="en-US" dirty="0"/>
              <a:t>Bringing aspec awareness to the mainstream and making asexuality</a:t>
            </a:r>
            <a:r>
              <a:rPr lang="en-US" baseline="0" dirty="0"/>
              <a:t> and aromanticism visible to </a:t>
            </a:r>
            <a:r>
              <a:rPr lang="en-US" i="1" baseline="0" dirty="0"/>
              <a:t>everyone</a:t>
            </a:r>
            <a:r>
              <a:rPr lang="en-US" i="0" baseline="0" dirty="0"/>
              <a:t>, and not just to include aspec communities in pride,</a:t>
            </a:r>
            <a:r>
              <a:rPr lang="en-US" dirty="0"/>
              <a:t> is really important!  Because of how underrepresented,</a:t>
            </a:r>
            <a:r>
              <a:rPr lang="en-US" baseline="0" dirty="0"/>
              <a:t> erased, and invisible our identities often are, many people may not even know to question – especially for aromanticism, which is even less-known and can be harder to identify because romantic attraction is such a nebulous concept.</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With the prevailing narrative that everyone will one day "meet the right person," it's easy to fall back on various "justifications" for why one hasn't been interested or involved in romance or romantic relationships, instead of </a:t>
            </a:r>
            <a:r>
              <a:rPr lang="en-US" baseline="0" dirty="0" err="1"/>
              <a:t>realising</a:t>
            </a:r>
            <a:r>
              <a:rPr lang="en-US" baseline="0" dirty="0"/>
              <a:t> that means something.  Often, these are excuses that </a:t>
            </a:r>
            <a:r>
              <a:rPr lang="en-US" i="1" baseline="0" dirty="0"/>
              <a:t>other people</a:t>
            </a:r>
            <a:r>
              <a:rPr lang="en-US" i="0" baseline="0" dirty="0"/>
              <a:t> make to explain one's </a:t>
            </a:r>
            <a:r>
              <a:rPr lang="en-US" i="0" baseline="0" dirty="0" err="1"/>
              <a:t>behaviour</a:t>
            </a:r>
            <a:r>
              <a:rPr lang="en-US" i="0" baseline="0" dirty="0"/>
              <a:t> or experience.  For example, when telling people one isn't interested in romantic relationships, what they often automatically translate that to in their head is, "I'm not interested in romantic relationships </a:t>
            </a:r>
            <a:r>
              <a:rPr lang="en-US" i="1" baseline="0" dirty="0"/>
              <a:t>right now</a:t>
            </a:r>
            <a:r>
              <a:rPr lang="en-US" i="0" baseline="0" dirty="0"/>
              <a:t>" – and they offer up things like, "Don't worry, you still have plenty of time!  Focus on your education/career!"  Before understanding their identities, many </a:t>
            </a:r>
            <a:r>
              <a:rPr lang="en-US" i="0" baseline="0" dirty="0" err="1"/>
              <a:t>aros</a:t>
            </a:r>
            <a:r>
              <a:rPr lang="en-US" i="0" baseline="0" dirty="0"/>
              <a:t> may simply assume that they haven't experienced romantic attraction because they haven't "met the right person </a:t>
            </a:r>
            <a:r>
              <a:rPr lang="en-US" i="1" baseline="0" dirty="0"/>
              <a:t>yet</a:t>
            </a:r>
            <a:r>
              <a:rPr lang="en-US" i="0" baseline="0" dirty="0"/>
              <a:t>" or because they're focused on other things at this point in their lives, but that they will someday.</a:t>
            </a:r>
          </a:p>
          <a:p>
            <a:pPr marL="0" lvl="0" indent="0" algn="l" rtl="0">
              <a:spcBef>
                <a:spcPts val="0"/>
              </a:spcBef>
              <a:spcAft>
                <a:spcPts val="0"/>
              </a:spcAft>
              <a:buNone/>
            </a:pPr>
            <a:endParaRPr lang="en-US" i="0" baseline="0" dirty="0"/>
          </a:p>
          <a:p>
            <a:pPr marL="0" lvl="0" indent="0" algn="l" rtl="0">
              <a:spcBef>
                <a:spcPts val="0"/>
              </a:spcBef>
              <a:spcAft>
                <a:spcPts val="0"/>
              </a:spcAft>
              <a:buNone/>
            </a:pPr>
            <a:r>
              <a:rPr lang="en-US" dirty="0"/>
              <a:t>Furthermore, when people </a:t>
            </a:r>
            <a:r>
              <a:rPr lang="en-US" i="1" dirty="0"/>
              <a:t>do</a:t>
            </a:r>
            <a:r>
              <a:rPr lang="en-US" i="0" baseline="0" dirty="0"/>
              <a:t> learn about aromanticism, many of them learn about it hand-in-hand with or in the context of asexuality, sometimes as if the two are inseparable or even as if aromanticism is some kind of subset of asexuality.  This makes it even harder for </a:t>
            </a:r>
            <a:r>
              <a:rPr lang="en-US" i="0" baseline="0" dirty="0" err="1"/>
              <a:t>aroallos</a:t>
            </a:r>
            <a:r>
              <a:rPr lang="en-US" i="0" baseline="0" dirty="0"/>
              <a:t> to discover their identities.  Many </a:t>
            </a:r>
            <a:r>
              <a:rPr lang="en-US" i="0" baseline="0" dirty="0" err="1"/>
              <a:t>aroallos</a:t>
            </a:r>
            <a:r>
              <a:rPr lang="en-US" i="0" baseline="0" dirty="0"/>
              <a:t> started out not knowing it was </a:t>
            </a:r>
            <a:r>
              <a:rPr lang="en-US" i="1" baseline="0" dirty="0"/>
              <a:t>possible</a:t>
            </a:r>
            <a:r>
              <a:rPr lang="en-US" i="0" baseline="0" dirty="0"/>
              <a:t> for them to be aromantic because of their sexuality, as if aromantic either wasn't something that could apply to them or wasn't something they could comfortably claim.</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48d8ae6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48d8ae6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Why Should You Care?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To understand another facet of the human experience and the queer community. Aces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(along with agender people) put the ‘A’ in LGBTQIAP+!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asexual and aromantic perspectives regarding love, intimacy, commitment, consent, and life paths are incredibly valuable.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To better understand how sex- and romance-normative societies constrain our lives.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Because you may be on the ace and/or aro spectrums and not know it yet.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So you can be a supportive and helpful resource for the ace and/or aro people in your life, including patrons!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Speaker notes: </a:t>
            </a:r>
            <a:r>
              <a:rPr lang="en-US" dirty="0"/>
              <a:t>For example, </a:t>
            </a:r>
            <a:r>
              <a:rPr lang="en-US" dirty="0" err="1"/>
              <a:t>aspecs</a:t>
            </a:r>
            <a:r>
              <a:rPr lang="en-US" dirty="0"/>
              <a:t> have unique perspectives and insight on topics like</a:t>
            </a:r>
            <a:r>
              <a:rPr lang="en-US" baseline="0" dirty="0"/>
              <a:t> compulsory sexuality and amatonormativity – even if they don't approach it in an intellectual or academic way, we are confronted with these issues every day.</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a5002bb4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a5002bb4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Building Youth Resilience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Providing tools and resources to help aspec youth live full, authentic lives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Areas of Focus: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Research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Inclusion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Media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Community Building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Skill Building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f2ea565f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ef2ea565f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Research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Take time to educate yourself about a-spectrum identities: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Asexual Visibility and Education Network (AVEN): https://www.asexuality.org/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Aromantic-spectrum Union for Recognition, Education, and Awareness (AUREA): https://www.aromanticism.org/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Ace and Aro Advocacy Project (TAAAP): https://taaap.org/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Ace: What Asexuality Reveals About Desire, Society, and the Meaning of Sex</a:t>
            </a:r>
            <a:r>
              <a:rPr lang="en-US" sz="1800" dirty="0">
                <a:effectLst/>
                <a:latin typeface="Arial" panose="020B0604020202020204" pitchFamily="34" charset="0"/>
                <a:ea typeface="Calibri" panose="020F0502020204030204" pitchFamily="34" charset="0"/>
                <a:cs typeface="Times New Roman" panose="02020603050405020304" pitchFamily="18" charset="0"/>
              </a:rPr>
              <a:t> by Angela Chen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Aro Eros Arrows</a:t>
            </a:r>
            <a:r>
              <a:rPr lang="en-US" sz="1800" dirty="0">
                <a:effectLst/>
                <a:latin typeface="Arial" panose="020B0604020202020204" pitchFamily="34" charset="0"/>
                <a:ea typeface="Calibri" panose="020F0502020204030204" pitchFamily="34" charset="0"/>
                <a:cs typeface="Times New Roman" panose="02020603050405020304" pitchFamily="18" charset="0"/>
              </a:rPr>
              <a:t> by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Michón</a:t>
            </a:r>
            <a:r>
              <a:rPr lang="en-US" sz="1800" dirty="0">
                <a:effectLst/>
                <a:latin typeface="Arial" panose="020B0604020202020204" pitchFamily="34" charset="0"/>
                <a:ea typeface="Calibri" panose="020F0502020204030204" pitchFamily="34" charset="0"/>
                <a:cs typeface="Times New Roman" panose="02020603050405020304" pitchFamily="18" charset="0"/>
              </a:rPr>
              <a:t> Neal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Asexuality: A Brief Introduction</a:t>
            </a:r>
            <a:r>
              <a:rPr lang="en-US" sz="1800" dirty="0">
                <a:effectLst/>
                <a:latin typeface="Arial" panose="020B0604020202020204" pitchFamily="34" charset="0"/>
                <a:ea typeface="Calibri" panose="020F0502020204030204" pitchFamily="34" charset="0"/>
                <a:cs typeface="Times New Roman" panose="02020603050405020304" pitchFamily="18" charset="0"/>
              </a:rPr>
              <a:t> by AsexualityArchive.com http://www.asexualityarchive.com/book/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A Quick &amp; Easy Guide to Queer &amp; Trans Identities</a:t>
            </a:r>
            <a:r>
              <a:rPr lang="en-US" sz="1800" dirty="0">
                <a:effectLst/>
                <a:latin typeface="Arial" panose="020B0604020202020204" pitchFamily="34" charset="0"/>
                <a:ea typeface="Calibri" panose="020F0502020204030204" pitchFamily="34" charset="0"/>
                <a:cs typeface="Times New Roman" panose="02020603050405020304" pitchFamily="18" charset="0"/>
              </a:rPr>
              <a:t> by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Mady</a:t>
            </a:r>
            <a:r>
              <a:rPr lang="en-US" sz="1800" dirty="0">
                <a:effectLst/>
                <a:latin typeface="Arial" panose="020B0604020202020204" pitchFamily="34" charset="0"/>
                <a:ea typeface="Calibri" panose="020F0502020204030204" pitchFamily="34" charset="0"/>
                <a:cs typeface="Times New Roman" panose="02020603050405020304" pitchFamily="18" charset="0"/>
              </a:rPr>
              <a:t> G. and Jules Zuckerberg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a5002bb4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ea5002bb4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Inclusion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Use inclusive language!  Say “orientation” instead of exclusively “sexual orientation.”  Say “LGBTQIA+” or “queer,” not “LGBT” and “gay.” Train staff on aspec awareness and inclusion.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Make discussions of queerness and queer topics,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flyering</a:t>
            </a:r>
            <a:r>
              <a:rPr lang="en-US" sz="1800" dirty="0">
                <a:effectLst/>
                <a:latin typeface="Arial" panose="020B0604020202020204" pitchFamily="34" charset="0"/>
                <a:ea typeface="Calibri" panose="020F0502020204030204" pitchFamily="34" charset="0"/>
                <a:cs typeface="Times New Roman" panose="02020603050405020304" pitchFamily="18" charset="0"/>
              </a:rPr>
              <a:t>, and program signage explicitly inclusive of aces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Use the ace and aro pride flags.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Recognise</a:t>
            </a:r>
            <a:r>
              <a:rPr lang="en-US" sz="1800" dirty="0">
                <a:effectLst/>
                <a:latin typeface="Arial" panose="020B0604020202020204" pitchFamily="34" charset="0"/>
                <a:ea typeface="Calibri" panose="020F0502020204030204" pitchFamily="34" charset="0"/>
                <a:cs typeface="Times New Roman" panose="02020603050405020304" pitchFamily="18" charset="0"/>
              </a:rPr>
              <a:t> Aromantic Spectrum Awareness Week (ASAW) and Ace Week/Asexual Awareness Week (AAW).</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Don’t make statements that assume your teen patrons will date, fall in love, have sex, get married, etc., and don’t center Pride around love. Step in if someone is being bullied or harassed.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(an image of the asexual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asexual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(an image of the aromantic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aromantic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 sz="1000" dirty="0">
              <a:latin typeface="Verdana"/>
              <a:ea typeface="Verdana"/>
              <a:cs typeface="Verdana"/>
              <a:sym typeface="Verdana"/>
            </a:endParaRPr>
          </a:p>
          <a:p>
            <a:pPr marL="0" lvl="0" indent="0" algn="l" rtl="0">
              <a:spcBef>
                <a:spcPts val="0"/>
              </a:spcBef>
              <a:spcAft>
                <a:spcPts val="0"/>
              </a:spcAft>
              <a:buNone/>
            </a:pPr>
            <a:r>
              <a:rPr lang="en" sz="1000" b="1" dirty="0">
                <a:latin typeface="Verdana"/>
                <a:ea typeface="Verdana"/>
                <a:cs typeface="Verdana"/>
                <a:sym typeface="Verdana"/>
              </a:rPr>
              <a:t>Speaker notes: </a:t>
            </a:r>
            <a:r>
              <a:rPr lang="en" sz="1000" dirty="0">
                <a:latin typeface="Verdana"/>
                <a:ea typeface="Verdana"/>
                <a:cs typeface="Verdana"/>
                <a:sym typeface="Verdana"/>
              </a:rPr>
              <a:t>ASAW: First full week (starting Sunday) after February 14, Valentine’s Day</a:t>
            </a:r>
            <a:endParaRPr sz="1000" dirty="0">
              <a:latin typeface="Verdana"/>
              <a:ea typeface="Verdana"/>
              <a:cs typeface="Verdana"/>
              <a:sym typeface="Verdana"/>
            </a:endParaRPr>
          </a:p>
          <a:p>
            <a:pPr marL="0" lvl="0" indent="0" algn="l" rtl="0">
              <a:spcBef>
                <a:spcPts val="0"/>
              </a:spcBef>
              <a:spcAft>
                <a:spcPts val="0"/>
              </a:spcAft>
              <a:buNone/>
            </a:pPr>
            <a:r>
              <a:rPr lang="en" sz="1000" dirty="0">
                <a:latin typeface="Verdana"/>
                <a:ea typeface="Verdana"/>
                <a:cs typeface="Verdana"/>
                <a:sym typeface="Verdana"/>
              </a:rPr>
              <a:t>AAW: Last full week in October</a:t>
            </a:r>
          </a:p>
          <a:p>
            <a:pPr marL="0" lvl="0" indent="0" algn="l" rtl="0">
              <a:spcBef>
                <a:spcPts val="0"/>
              </a:spcBef>
              <a:spcAft>
                <a:spcPts val="0"/>
              </a:spcAft>
              <a:buNone/>
            </a:pPr>
            <a:endParaRPr lang="en" sz="1000" dirty="0">
              <a:latin typeface="Verdana"/>
              <a:ea typeface="Verdana"/>
              <a:cs typeface="Verdana"/>
              <a:sym typeface="Verdana"/>
            </a:endParaRPr>
          </a:p>
          <a:p>
            <a:pPr marL="0" lvl="0" indent="0" algn="l" rtl="0">
              <a:spcBef>
                <a:spcPts val="0"/>
              </a:spcBef>
              <a:spcAft>
                <a:spcPts val="0"/>
              </a:spcAft>
              <a:buNone/>
            </a:pPr>
            <a:r>
              <a:rPr lang="en" sz="1000" dirty="0">
                <a:latin typeface="Verdana"/>
                <a:ea typeface="Verdana"/>
                <a:cs typeface="Verdana"/>
                <a:sym typeface="Verdana"/>
              </a:rPr>
              <a:t>Due to erasure and lack</a:t>
            </a:r>
            <a:r>
              <a:rPr lang="en" sz="1000" baseline="0" dirty="0">
                <a:latin typeface="Verdana"/>
                <a:ea typeface="Verdana"/>
                <a:cs typeface="Verdana"/>
                <a:sym typeface="Verdana"/>
              </a:rPr>
              <a:t> of awareness around our identities, aspecs will not assume we are automatically included in broader pride groups or discussions if we are not explicitly included; we are more likely to assume (and we tend to be right) that we are overlooked or excluded.</a:t>
            </a:r>
            <a:endParaRPr sz="1000" dirty="0">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a5002bb4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a5002bb4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Media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Help youth become literate in identifying and critically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analysing</a:t>
            </a:r>
            <a:r>
              <a:rPr lang="en-US" sz="1800" dirty="0">
                <a:effectLst/>
                <a:latin typeface="Arial" panose="020B0604020202020204" pitchFamily="34" charset="0"/>
                <a:ea typeface="Calibri" panose="020F0502020204030204" pitchFamily="34" charset="0"/>
                <a:cs typeface="Times New Roman" panose="02020603050405020304" pitchFamily="18" charset="0"/>
              </a:rPr>
              <a:t> amatonormativity, singlism, and compulsory sexuality in media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Add books containing aspec representation to your collections! Search: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https://www.aroacedatabase.com/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https://queersff.theillustratedpage.net/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https://queerbooksforteens.com/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https://lgbtqreads.com/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https://www.yapride.org/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Asexuals</a:t>
            </a:r>
            <a:r>
              <a:rPr lang="en-US" sz="1800" dirty="0">
                <a:effectLst/>
                <a:latin typeface="Arial" panose="020B0604020202020204" pitchFamily="34" charset="0"/>
                <a:ea typeface="Calibri" panose="020F0502020204030204" pitchFamily="34" charset="0"/>
                <a:cs typeface="Times New Roman" panose="02020603050405020304" pitchFamily="18" charset="0"/>
              </a:rPr>
              <a:t> In Fiction 5 + Poets Google Doc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Asexual Books | Goodreads - Genres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Asexuals</a:t>
            </a:r>
            <a:r>
              <a:rPr lang="en-US" sz="1800" dirty="0">
                <a:effectLst/>
                <a:latin typeface="Arial" panose="020B0604020202020204" pitchFamily="34" charset="0"/>
                <a:ea typeface="Calibri" panose="020F0502020204030204" pitchFamily="34" charset="0"/>
                <a:cs typeface="Times New Roman" panose="02020603050405020304" pitchFamily="18" charset="0"/>
              </a:rPr>
              <a:t> In Fiction | Goodreads -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Listopia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Aromantic and Asexual Characters Database | obvibase.com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Curate collections (including digital articles, where relevant) of:</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Content with aspec representation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Young adult content that does not contain romance and/or sex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Sex education content that includes asexual and aromantic experiences</a:t>
            </a:r>
            <a:endParaRPr lang="en" b="1" dirty="0">
              <a:solidFill>
                <a:srgbClr val="FF0000"/>
              </a:solidFill>
            </a:endParaRPr>
          </a:p>
          <a:p>
            <a:pPr marL="0" lvl="0" indent="0" algn="l" rtl="0">
              <a:spcBef>
                <a:spcPts val="0"/>
              </a:spcBef>
              <a:spcAft>
                <a:spcPts val="0"/>
              </a:spcAft>
              <a:buNone/>
            </a:pPr>
            <a:endParaRPr lang="en" b="1" dirty="0">
              <a:solidFill>
                <a:srgbClr val="FF0000"/>
              </a:solidFill>
            </a:endParaRPr>
          </a:p>
          <a:p>
            <a:pPr marL="0" lvl="0" indent="0" algn="l" rtl="0">
              <a:spcBef>
                <a:spcPts val="0"/>
              </a:spcBef>
              <a:spcAft>
                <a:spcPts val="0"/>
              </a:spcAft>
              <a:buNone/>
            </a:pPr>
            <a:r>
              <a:rPr lang="en" b="1" dirty="0">
                <a:solidFill>
                  <a:srgbClr val="FF0000"/>
                </a:solidFill>
              </a:rPr>
              <a:t>Speaker notes: </a:t>
            </a:r>
            <a:r>
              <a:rPr lang="en" dirty="0">
                <a:solidFill>
                  <a:srgbClr val="FF0000"/>
                </a:solidFill>
              </a:rPr>
              <a:t>How:</a:t>
            </a:r>
          </a:p>
          <a:p>
            <a:pPr marL="171450" lvl="0" indent="-171450" algn="l" rtl="0">
              <a:spcBef>
                <a:spcPts val="0"/>
              </a:spcBef>
              <a:spcAft>
                <a:spcPts val="0"/>
              </a:spcAft>
            </a:pPr>
            <a:r>
              <a:rPr lang="en" dirty="0">
                <a:solidFill>
                  <a:srgbClr val="FF0000"/>
                </a:solidFill>
              </a:rPr>
              <a:t>Programming informative media and inclusive programming on these topics.</a:t>
            </a:r>
          </a:p>
          <a:p>
            <a:pPr marL="171450" lvl="0" indent="-171450" algn="l" rtl="0">
              <a:spcBef>
                <a:spcPts val="0"/>
              </a:spcBef>
              <a:spcAft>
                <a:spcPts val="0"/>
              </a:spcAft>
            </a:pPr>
            <a:r>
              <a:rPr lang="en" dirty="0">
                <a:solidFill>
                  <a:srgbClr val="FF0000"/>
                </a:solidFill>
              </a:rPr>
              <a:t>Host book clubs to unpack these concepts.</a:t>
            </a:r>
          </a:p>
          <a:p>
            <a:pPr marL="171450" lvl="0" indent="-171450" algn="l" rtl="0">
              <a:spcBef>
                <a:spcPts val="0"/>
              </a:spcBef>
              <a:spcAft>
                <a:spcPts val="0"/>
              </a:spcAft>
            </a:pPr>
            <a:r>
              <a:rPr lang="en" dirty="0">
                <a:solidFill>
                  <a:srgbClr val="FF0000"/>
                </a:solidFill>
              </a:rPr>
              <a:t>Call attention to how media handles these matters when reviewing or booktalking media.</a:t>
            </a:r>
          </a:p>
          <a:p>
            <a:pPr marL="171450" lvl="0" indent="-171450" algn="l" rtl="0">
              <a:spcBef>
                <a:spcPts val="0"/>
              </a:spcBef>
              <a:spcAft>
                <a:spcPts val="0"/>
              </a:spcAft>
            </a:pPr>
            <a:endParaRPr lang="en" dirty="0">
              <a:solidFill>
                <a:srgbClr val="FF0000"/>
              </a:solidFill>
            </a:endParaRPr>
          </a:p>
          <a:p>
            <a:pPr marL="0" lvl="0" indent="0" algn="l" rtl="0">
              <a:spcBef>
                <a:spcPts val="0"/>
              </a:spcBef>
              <a:spcAft>
                <a:spcPts val="0"/>
              </a:spcAft>
              <a:buNone/>
            </a:pPr>
            <a:r>
              <a:rPr lang="en" dirty="0">
                <a:solidFill>
                  <a:srgbClr val="FF0000"/>
                </a:solidFill>
              </a:rPr>
              <a:t>There</a:t>
            </a:r>
            <a:r>
              <a:rPr lang="en" baseline="0" dirty="0">
                <a:solidFill>
                  <a:srgbClr val="FF0000"/>
                </a:solidFill>
              </a:rPr>
              <a:t> isn't a lot of content with aspec representation, but more and more is being created, usually by own voices.  Representation is really important, but aspecs also just want to be able to consume content that doesn't contain romance and/or sex, and that can be difficult because it's usually assumed that everyone is interested in those things and likes to see them in media.</a:t>
            </a:r>
            <a:endParaRPr lang="en" dirty="0">
              <a:solidFill>
                <a:srgbClr val="FF0000"/>
              </a:solidFill>
            </a:endParaRPr>
          </a:p>
          <a:p>
            <a:pPr marL="158750" lvl="0" indent="0" algn="l" rtl="0">
              <a:spcBef>
                <a:spcPts val="0"/>
              </a:spcBef>
              <a:spcAft>
                <a:spcPts val="0"/>
              </a:spcAft>
              <a:buClr>
                <a:srgbClr val="FF0000"/>
              </a:buClr>
              <a:buSzPts val="1100"/>
              <a:buNone/>
            </a:pPr>
            <a:endParaRPr lang="en" dirty="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a5002bb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a5002bb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Community &amp; Skill Building Programming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a5002bb4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a5002bb4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Aspec Community Building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Establish/facilitate aspec social groups and gatherings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Connect youth to aspec resources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Connect youth to local aspec groups, if possible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Host aspec speakers for events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Why it’s important:</a:t>
            </a:r>
            <a:r>
              <a:rPr lang="en-US" sz="1800" dirty="0">
                <a:effectLst/>
                <a:latin typeface="Arial" panose="020B0604020202020204" pitchFamily="34" charset="0"/>
                <a:ea typeface="Calibri" panose="020F0502020204030204" pitchFamily="34" charset="0"/>
                <a:cs typeface="Times New Roman" panose="02020603050405020304" pitchFamily="18" charset="0"/>
              </a:rPr>
              <a:t> Empowers aspec youth to broaden their support networks, form connections and community with other aspec folks, and know they’re not alone.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pPr>
            <a:r>
              <a:rPr lang="en-US" sz="1800" b="1" dirty="0">
                <a:effectLst/>
                <a:latin typeface="Times New Roman" panose="02020603050405020304" pitchFamily="18" charset="0"/>
                <a:cs typeface="Times New Roman" panose="02020603050405020304" pitchFamily="18" charset="0"/>
              </a:rPr>
              <a:t>Speaker notes:</a:t>
            </a:r>
            <a:endParaRPr lang="en" dirty="0"/>
          </a:p>
          <a:p>
            <a:pPr marL="457200" lvl="0" indent="-298450" algn="l" rtl="0">
              <a:spcBef>
                <a:spcPts val="0"/>
              </a:spcBef>
              <a:spcAft>
                <a:spcPts val="0"/>
              </a:spcAft>
              <a:buSzPts val="1100"/>
              <a:buChar char="●"/>
            </a:pPr>
            <a:r>
              <a:rPr lang="en" dirty="0"/>
              <a:t>Because of amatonormative relationship hierarchies and social norms, many people rely on insular romantic and/or familial relationships for support and care and to fill their social needs</a:t>
            </a:r>
            <a:endParaRPr dirty="0"/>
          </a:p>
          <a:p>
            <a:pPr marL="457200" lvl="0" indent="-298450" algn="l" rtl="0">
              <a:spcBef>
                <a:spcPts val="0"/>
              </a:spcBef>
              <a:spcAft>
                <a:spcPts val="0"/>
              </a:spcAft>
              <a:buSzPts val="1100"/>
              <a:buChar char="●"/>
            </a:pPr>
            <a:r>
              <a:rPr lang="en" dirty="0"/>
              <a:t>For nonpartnering and/or nonpartnered people, and for people whose</a:t>
            </a:r>
            <a:r>
              <a:rPr lang="en" baseline="0" dirty="0"/>
              <a:t> families don't accept or support them, </a:t>
            </a:r>
            <a:r>
              <a:rPr lang="en" dirty="0"/>
              <a:t>this can mean a lack of access to support and care</a:t>
            </a:r>
            <a:endParaRPr dirty="0"/>
          </a:p>
          <a:p>
            <a:pPr marL="457200" lvl="0" indent="-298450" algn="l" rtl="0">
              <a:spcBef>
                <a:spcPts val="0"/>
              </a:spcBef>
              <a:spcAft>
                <a:spcPts val="0"/>
              </a:spcAft>
              <a:buSzPts val="1100"/>
              <a:buChar char="●"/>
            </a:pPr>
            <a:r>
              <a:rPr lang="en" dirty="0"/>
              <a:t>Many aspecs struggle to find and connect with other aspecs in person and as a result may feel like they have no one to relate to on a core aspect of themselves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e848d8ae62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e848d8ae6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Introductions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Sam Helmick, they/them, Iowa City Public Library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Elizabeth Graham, she/her, New York Public Library and Aces NYC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err="1">
                <a:effectLst/>
                <a:latin typeface="Arial" panose="020B0604020202020204" pitchFamily="34" charset="0"/>
                <a:ea typeface="Calibri" panose="020F0502020204030204" pitchFamily="34" charset="0"/>
                <a:cs typeface="Times New Roman" panose="02020603050405020304" pitchFamily="18" charset="0"/>
              </a:rPr>
              <a:t>Kadie</a:t>
            </a:r>
            <a:r>
              <a:rPr lang="en-US" sz="1800" dirty="0">
                <a:effectLst/>
                <a:latin typeface="Arial" panose="020B0604020202020204" pitchFamily="34" charset="0"/>
                <a:ea typeface="Calibri" panose="020F0502020204030204" pitchFamily="34" charset="0"/>
                <a:cs typeface="Times New Roman" panose="02020603050405020304" pitchFamily="18" charset="0"/>
              </a:rPr>
              <a:t> Craighead, she/they, The Ace and Aro Advocacy Project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An image of the TAAAP logo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Speaker notes: </a:t>
            </a:r>
            <a:r>
              <a:rPr lang="en-US" sz="1800" dirty="0">
                <a:effectLst/>
                <a:latin typeface="Arial" panose="020B0604020202020204" pitchFamily="34" charset="0"/>
                <a:ea typeface="Calibri" panose="020F0502020204030204" pitchFamily="34" charset="0"/>
                <a:cs typeface="Times New Roman" panose="02020603050405020304" pitchFamily="18" charset="0"/>
              </a:rPr>
              <a:t>One presenter’s name and information was removed for privacy.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a5002bb4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a5002bb4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Intellectual Freedom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Teach youth about how to protect their privacy online, including but not limited to: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Adblocking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Tracking protection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VPNs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Data minimization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Why it’s important:</a:t>
            </a:r>
            <a:r>
              <a:rPr lang="en-US" sz="1800" dirty="0">
                <a:effectLst/>
                <a:latin typeface="Arial" panose="020B0604020202020204" pitchFamily="34" charset="0"/>
                <a:ea typeface="Calibri" panose="020F0502020204030204" pitchFamily="34" charset="0"/>
                <a:cs typeface="Times New Roman" panose="02020603050405020304" pitchFamily="18" charset="0"/>
              </a:rPr>
              <a:t> In addition to being a crucial component of internet safety, this empowers teens with marginalized identities to better protect themselves if it’s not safe for them to be out at home.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 dirty="0">
              <a:solidFill>
                <a:schemeClr val="accent3"/>
              </a:solidFill>
            </a:endParaRPr>
          </a:p>
          <a:p>
            <a:pPr marL="0" lvl="0" indent="0" algn="l" rtl="0">
              <a:spcBef>
                <a:spcPts val="0"/>
              </a:spcBef>
              <a:spcAft>
                <a:spcPts val="0"/>
              </a:spcAft>
              <a:buNone/>
            </a:pPr>
            <a:r>
              <a:rPr lang="en" b="1" dirty="0">
                <a:solidFill>
                  <a:schemeClr val="accent3"/>
                </a:solidFill>
              </a:rPr>
              <a:t>Speaker notes: </a:t>
            </a:r>
            <a:r>
              <a:rPr lang="en" dirty="0">
                <a:solidFill>
                  <a:schemeClr val="accent3"/>
                </a:solidFill>
              </a:rPr>
              <a:t>At</a:t>
            </a:r>
            <a:r>
              <a:rPr lang="en" baseline="0" dirty="0">
                <a:solidFill>
                  <a:schemeClr val="accent3"/>
                </a:solidFill>
              </a:rPr>
              <a:t> first glance, this might not seem especially aspec-relevant, but it's a really important way to help youth protect themselves from online harassment or when it's not safe for them to be out at home.</a:t>
            </a:r>
            <a:endParaRPr lang="en" dirty="0">
              <a:solidFill>
                <a:schemeClr val="accent3"/>
              </a:solidFill>
            </a:endParaRPr>
          </a:p>
          <a:p>
            <a:pPr marL="0" lvl="0" indent="0" algn="l" rtl="0">
              <a:spcBef>
                <a:spcPts val="0"/>
              </a:spcBef>
              <a:spcAft>
                <a:spcPts val="0"/>
              </a:spcAft>
              <a:buNone/>
            </a:pPr>
            <a:endParaRPr lang="en" dirty="0">
              <a:solidFill>
                <a:schemeClr val="accent3"/>
              </a:solidFill>
            </a:endParaRPr>
          </a:p>
          <a:p>
            <a:pPr marL="0" lvl="0" indent="0" algn="l" rtl="0">
              <a:spcBef>
                <a:spcPts val="0"/>
              </a:spcBef>
              <a:spcAft>
                <a:spcPts val="0"/>
              </a:spcAft>
              <a:buNone/>
            </a:pPr>
            <a:r>
              <a:rPr lang="en" dirty="0">
                <a:solidFill>
                  <a:schemeClr val="accent3"/>
                </a:solidFill>
              </a:rPr>
              <a:t>The Library Freedom Project has several resources to, for example, help librarians understand surveillance threats and digital</a:t>
            </a:r>
            <a:r>
              <a:rPr lang="en" baseline="0" dirty="0">
                <a:solidFill>
                  <a:schemeClr val="accent3"/>
                </a:solidFill>
              </a:rPr>
              <a:t> privacy tools.  Some of these are available on their website at libraryfreedom.org.  And in conjunction with New York University, the Library Freedom Institute offers free courses to train librarians as privacy advocates.  For example, they can learn about advocating for privacy rights, protecting library patrons' privacy from online surveillance, and training atrons on privacy strategies and threats.</a:t>
            </a:r>
          </a:p>
          <a:p>
            <a:pPr marL="0" lvl="0" indent="0" algn="l" rtl="0">
              <a:spcBef>
                <a:spcPts val="0"/>
              </a:spcBef>
              <a:spcAft>
                <a:spcPts val="0"/>
              </a:spcAft>
              <a:buNone/>
            </a:pPr>
            <a:endParaRPr lang="en" baseline="0" dirty="0">
              <a:solidFill>
                <a:schemeClr val="accent3"/>
              </a:solidFill>
            </a:endParaRPr>
          </a:p>
          <a:p>
            <a:pPr marL="0" lvl="0" indent="0" algn="l" rtl="0">
              <a:spcBef>
                <a:spcPts val="0"/>
              </a:spcBef>
              <a:spcAft>
                <a:spcPts val="0"/>
              </a:spcAft>
              <a:buNone/>
            </a:pPr>
            <a:r>
              <a:rPr lang="en" baseline="0" dirty="0">
                <a:solidFill>
                  <a:schemeClr val="accent3"/>
                </a:solidFill>
              </a:rPr>
              <a:t>Protecting privacy can seem like an insurmountable summit.  It's not really something that you just do and then you're done.  But every little bit matters.  Every action, no matter how small, makes a difference and helps to normalise good privacy practices, which helps protect the people who need those tools most from being singled out when they use them.  </a:t>
            </a:r>
            <a:r>
              <a:rPr lang="en-US" baseline="0" dirty="0">
                <a:solidFill>
                  <a:schemeClr val="accent3"/>
                </a:solidFill>
              </a:rPr>
              <a:t>Anything that deviates from the defaults being set by large corporations and governments is voting with your user habits to help change the harmful standards and norms they are setting.</a:t>
            </a:r>
            <a:endParaRPr lang="en" baseline="0" dirty="0">
              <a:solidFill>
                <a:schemeClr val="accent3"/>
              </a:solidFill>
            </a:endParaRPr>
          </a:p>
          <a:p>
            <a:pPr marL="0" lvl="0" indent="0" algn="l" rtl="0">
              <a:spcBef>
                <a:spcPts val="0"/>
              </a:spcBef>
              <a:spcAft>
                <a:spcPts val="0"/>
              </a:spcAft>
              <a:buNone/>
            </a:pPr>
            <a:endParaRPr lang="en" dirty="0">
              <a:solidFill>
                <a:schemeClr val="accent3"/>
              </a:solidFill>
            </a:endParaRPr>
          </a:p>
          <a:p>
            <a:pPr marL="0" lvl="0" indent="0" algn="l" rtl="0">
              <a:spcBef>
                <a:spcPts val="0"/>
              </a:spcBef>
              <a:spcAft>
                <a:spcPts val="0"/>
              </a:spcAft>
              <a:buNone/>
            </a:pPr>
            <a:r>
              <a:rPr lang="en" dirty="0">
                <a:solidFill>
                  <a:schemeClr val="accent3"/>
                </a:solidFill>
              </a:rPr>
              <a:t>Library Freedom Project</a:t>
            </a:r>
            <a:endParaRPr dirty="0">
              <a:solidFill>
                <a:schemeClr val="accent3"/>
              </a:solidFill>
            </a:endParaRPr>
          </a:p>
          <a:p>
            <a:pPr marL="0" lvl="0" indent="0" algn="l" rtl="0">
              <a:spcBef>
                <a:spcPts val="0"/>
              </a:spcBef>
              <a:spcAft>
                <a:spcPts val="0"/>
              </a:spcAft>
              <a:buNone/>
            </a:pPr>
            <a:r>
              <a:rPr lang="en" dirty="0">
                <a:solidFill>
                  <a:schemeClr val="accent3"/>
                </a:solidFill>
              </a:rPr>
              <a:t>Finsta project - </a:t>
            </a:r>
            <a:r>
              <a:rPr lang="en" u="sng" dirty="0">
                <a:solidFill>
                  <a:schemeClr val="hlink"/>
                </a:solidFill>
                <a:hlinkClick r:id="rId3"/>
              </a:rPr>
              <a:t>https://libraryfreedom.org/finsta-project/</a:t>
            </a:r>
            <a:endParaRPr dirty="0">
              <a:solidFill>
                <a:schemeClr val="accent3"/>
              </a:solidFill>
            </a:endParaRPr>
          </a:p>
          <a:p>
            <a:pPr marL="0" lvl="0" indent="0" algn="l" rtl="0">
              <a:spcBef>
                <a:spcPts val="0"/>
              </a:spcBef>
              <a:spcAft>
                <a:spcPts val="0"/>
              </a:spcAft>
              <a:buNone/>
            </a:pPr>
            <a:r>
              <a:rPr lang="en" dirty="0">
                <a:solidFill>
                  <a:schemeClr val="accent3"/>
                </a:solidFill>
              </a:rPr>
              <a:t>Bye-Bye Facebook project - </a:t>
            </a:r>
            <a:r>
              <a:rPr lang="en" u="sng" dirty="0">
                <a:solidFill>
                  <a:schemeClr val="hlink"/>
                </a:solidFill>
                <a:hlinkClick r:id="rId4"/>
              </a:rPr>
              <a:t>https://github.com/alisonLFP/libraryfreedominstitute/blob/master/LFI2/finalprojects/Quitting%20Facebook%20Cards-%20110119.pdf</a:t>
            </a:r>
            <a:endParaRPr dirty="0">
              <a:solidFill>
                <a:schemeClr val="accent3"/>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a5002bb4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a5002bb4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Medical Care and Estate Planning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solidFill>
                  <a:srgbClr val="000000"/>
                </a:solidFill>
                <a:effectLst/>
                <a:latin typeface="Arial" panose="020B0604020202020204" pitchFamily="34" charset="0"/>
                <a:ea typeface="Helvetica Neue"/>
                <a:cs typeface="Times New Roman" panose="02020603050405020304" pitchFamily="18" charset="0"/>
              </a:rPr>
              <a:t>Wills, living trusts, powers of attorney, healthcare directives, and so 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b="1" dirty="0">
                <a:solidFill>
                  <a:srgbClr val="000000"/>
                </a:solidFill>
                <a:effectLst/>
                <a:latin typeface="Arial" panose="020B0604020202020204" pitchFamily="34" charset="0"/>
                <a:ea typeface="Helvetica Neue"/>
                <a:cs typeface="Times New Roman" panose="02020603050405020304" pitchFamily="18" charset="0"/>
              </a:rPr>
              <a:t>Educational workshops</a:t>
            </a:r>
            <a:r>
              <a:rPr lang="en-US" sz="1800" dirty="0">
                <a:solidFill>
                  <a:srgbClr val="000000"/>
                </a:solidFill>
                <a:effectLst/>
                <a:latin typeface="Arial" panose="020B0604020202020204" pitchFamily="34" charset="0"/>
                <a:ea typeface="Helvetica Neue"/>
                <a:cs typeface="Times New Roman" panose="02020603050405020304" pitchFamily="18" charset="0"/>
              </a:rPr>
              <a:t> to explain the concepts (ideally health insurance as well) and how they work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b="1" dirty="0">
                <a:solidFill>
                  <a:srgbClr val="000000"/>
                </a:solidFill>
                <a:effectLst/>
                <a:latin typeface="Arial" panose="020B0604020202020204" pitchFamily="34" charset="0"/>
                <a:ea typeface="Helvetica Neue"/>
                <a:cs typeface="Times New Roman" panose="02020603050405020304" pitchFamily="18" charset="0"/>
              </a:rPr>
              <a:t>Training workshops</a:t>
            </a:r>
            <a:r>
              <a:rPr lang="en-US" sz="1800" dirty="0">
                <a:solidFill>
                  <a:srgbClr val="000000"/>
                </a:solidFill>
                <a:effectLst/>
                <a:latin typeface="Arial" panose="020B0604020202020204" pitchFamily="34" charset="0"/>
                <a:ea typeface="Helvetica Neue"/>
                <a:cs typeface="Times New Roman" panose="02020603050405020304" pitchFamily="18" charset="0"/>
              </a:rPr>
              <a:t> to help people prepare and/or learn to self-prepare documents and make them legally binding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pPr>
            <a:r>
              <a:rPr lang="en-US" sz="1800" b="1" dirty="0">
                <a:solidFill>
                  <a:srgbClr val="000000"/>
                </a:solidFill>
                <a:effectLst/>
                <a:latin typeface="Arial" panose="020B0604020202020204" pitchFamily="34" charset="0"/>
                <a:ea typeface="Helvetica Neue"/>
                <a:cs typeface="Times New Roman" panose="02020603050405020304" pitchFamily="18" charset="0"/>
              </a:rPr>
              <a:t>Community support groups</a:t>
            </a:r>
            <a:r>
              <a:rPr lang="en-US" sz="1800" dirty="0">
                <a:solidFill>
                  <a:srgbClr val="000000"/>
                </a:solidFill>
                <a:effectLst/>
                <a:latin typeface="Arial" panose="020B0604020202020204" pitchFamily="34" charset="0"/>
                <a:ea typeface="Helvetica Neue"/>
                <a:cs typeface="Times New Roman" panose="02020603050405020304" pitchFamily="18" charset="0"/>
              </a:rPr>
              <a:t> for witnessing and/or notarizing documents, mutual aid, etc.</a:t>
            </a:r>
          </a:p>
          <a:p>
            <a:pPr marL="285750" marR="0" lvl="0" indent="-285750">
              <a:lnSpc>
                <a:spcPct val="115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1200"/>
              </a:spcBef>
              <a:spcAft>
                <a:spcPts val="1200"/>
              </a:spcAft>
              <a:buNone/>
            </a:pPr>
            <a:r>
              <a:rPr lang="en-US" sz="1800" b="1" dirty="0">
                <a:solidFill>
                  <a:srgbClr val="000000"/>
                </a:solidFill>
                <a:effectLst/>
                <a:latin typeface="Arial" panose="020B0604020202020204" pitchFamily="34" charset="0"/>
                <a:ea typeface="Helvetica Neue"/>
                <a:cs typeface="Times New Roman" panose="02020603050405020304" pitchFamily="18" charset="0"/>
              </a:rPr>
              <a:t>Why it’s important:</a:t>
            </a:r>
            <a:r>
              <a:rPr lang="en-US" sz="1800" dirty="0">
                <a:solidFill>
                  <a:srgbClr val="000000"/>
                </a:solidFill>
                <a:effectLst/>
                <a:latin typeface="Arial" panose="020B0604020202020204" pitchFamily="34" charset="0"/>
                <a:ea typeface="Helvetica Neue"/>
                <a:cs typeface="Times New Roman" panose="02020603050405020304" pitchFamily="18" charset="0"/>
              </a:rPr>
              <a:t> Empowers single people to understand and assert rights that are commonly tied to marriage.</a:t>
            </a:r>
            <a:endParaRPr lang="en-US" sz="1800" b="0" dirty="0">
              <a:solidFill>
                <a:srgbClr val="000000"/>
              </a:solidFill>
              <a:effectLst/>
              <a:latin typeface="Times New Roman" panose="02020603050405020304" pitchFamily="18" charset="0"/>
              <a:ea typeface="Helvetica Neue"/>
              <a:cs typeface="Times New Roman" panose="02020603050405020304" pitchFamily="18" charset="0"/>
            </a:endParaRPr>
          </a:p>
          <a:p>
            <a:pPr marL="0" marR="0" indent="0">
              <a:lnSpc>
                <a:spcPct val="115000"/>
              </a:lnSpc>
              <a:spcBef>
                <a:spcPts val="1200"/>
              </a:spcBef>
              <a:spcAft>
                <a:spcPts val="1200"/>
              </a:spcAft>
              <a:buNone/>
            </a:pPr>
            <a:endParaRPr lang="en-US" sz="1800" b="0" dirty="0">
              <a:solidFill>
                <a:srgbClr val="000000"/>
              </a:solidFill>
              <a:effectLst/>
              <a:latin typeface="Times New Roman" panose="02020603050405020304" pitchFamily="18" charset="0"/>
              <a:cs typeface="Times New Roman" panose="02020603050405020304" pitchFamily="18" charset="0"/>
            </a:endParaRPr>
          </a:p>
          <a:p>
            <a:pPr marL="0" marR="0" indent="0">
              <a:lnSpc>
                <a:spcPct val="115000"/>
              </a:lnSpc>
              <a:spcBef>
                <a:spcPts val="1200"/>
              </a:spcBef>
              <a:spcAft>
                <a:spcPts val="1200"/>
              </a:spcAft>
              <a:buNone/>
            </a:pPr>
            <a:r>
              <a:rPr lang="en-US" sz="1800" b="1" dirty="0">
                <a:solidFill>
                  <a:srgbClr val="000000"/>
                </a:solidFill>
                <a:effectLst/>
                <a:latin typeface="Times New Roman" panose="02020603050405020304" pitchFamily="18" charset="0"/>
                <a:cs typeface="Times New Roman" panose="02020603050405020304" pitchFamily="18" charset="0"/>
              </a:rPr>
              <a:t>Speaker notes:</a:t>
            </a:r>
            <a:endParaRPr lang="en-US" b="1" dirty="0"/>
          </a:p>
          <a:p>
            <a:pPr marL="457200" lvl="0" indent="-298450" algn="l" rtl="0">
              <a:spcBef>
                <a:spcPts val="0"/>
              </a:spcBef>
              <a:spcAft>
                <a:spcPts val="0"/>
              </a:spcAft>
              <a:buSzPts val="1100"/>
              <a:buChar char="●"/>
            </a:pPr>
            <a:r>
              <a:rPr lang="en-US" dirty="0"/>
              <a:t>Medical care and estate planning requires people to rely on others for support, normatively their nuclear family - kids rely on their parents, then spouses rely on each other, and eventually parents rely on their kids</a:t>
            </a:r>
          </a:p>
          <a:p>
            <a:pPr marL="457200" lvl="0" indent="-298450" algn="l" rtl="0">
              <a:spcBef>
                <a:spcPts val="0"/>
              </a:spcBef>
              <a:spcAft>
                <a:spcPts val="0"/>
              </a:spcAft>
              <a:buSzPts val="1100"/>
              <a:buChar char="●"/>
            </a:pPr>
            <a:r>
              <a:rPr lang="en" dirty="0"/>
              <a:t>Some people are not able to leverage nuclear family connections for care, and single people in particular may not have any plans in place and may not know how to make them or what options are available to them</a:t>
            </a:r>
            <a:endParaRPr dirty="0"/>
          </a:p>
          <a:p>
            <a:pPr marL="457200" lvl="0" indent="-298450" algn="l" rtl="0">
              <a:spcBef>
                <a:spcPts val="0"/>
              </a:spcBef>
              <a:spcAft>
                <a:spcPts val="0"/>
              </a:spcAft>
              <a:buSzPts val="1100"/>
              <a:buChar char="●"/>
            </a:pPr>
            <a:r>
              <a:rPr lang="en" dirty="0"/>
              <a:t>These things can create alternatives to default legal next-of-kin designations that follow the nuclear family structure</a:t>
            </a:r>
            <a:endParaRPr dirty="0"/>
          </a:p>
          <a:p>
            <a:pPr marL="0" lvl="0" indent="0" algn="l" rtl="0">
              <a:spcBef>
                <a:spcPts val="0"/>
              </a:spcBef>
              <a:spcAft>
                <a:spcPts val="0"/>
              </a:spcAft>
              <a:buNone/>
            </a:pPr>
            <a:r>
              <a:rPr lang="en" b="1" dirty="0"/>
              <a:t>Training workshops:</a:t>
            </a:r>
            <a:r>
              <a:rPr lang="en" dirty="0"/>
              <a:t> Create opportunity for people to have their documents witnessed - by workshop facilitators, other attendees, and/or librarians</a:t>
            </a:r>
            <a:endParaRPr dirty="0"/>
          </a:p>
          <a:p>
            <a:pPr marL="0" lvl="0" indent="0" algn="l" rtl="0">
              <a:spcBef>
                <a:spcPts val="0"/>
              </a:spcBef>
              <a:spcAft>
                <a:spcPts val="0"/>
              </a:spcAft>
              <a:buNone/>
            </a:pPr>
            <a:r>
              <a:rPr lang="en" b="1" dirty="0"/>
              <a:t>Community support groups:</a:t>
            </a:r>
            <a:r>
              <a:rPr lang="en" dirty="0"/>
              <a:t> Some ideas include…</a:t>
            </a:r>
            <a:endParaRPr dirty="0"/>
          </a:p>
          <a:p>
            <a:pPr marL="457200" lvl="0" indent="-298450" algn="l" rtl="0">
              <a:spcBef>
                <a:spcPts val="0"/>
              </a:spcBef>
              <a:spcAft>
                <a:spcPts val="0"/>
              </a:spcAft>
              <a:buSzPts val="1100"/>
              <a:buChar char="●"/>
            </a:pPr>
            <a:r>
              <a:rPr lang="en" dirty="0"/>
              <a:t>Connect people to notaries public</a:t>
            </a:r>
            <a:endParaRPr dirty="0"/>
          </a:p>
          <a:p>
            <a:pPr marL="914400" lvl="1" indent="-298450" algn="l" rtl="0">
              <a:spcBef>
                <a:spcPts val="0"/>
              </a:spcBef>
              <a:spcAft>
                <a:spcPts val="0"/>
              </a:spcAft>
              <a:buSzPts val="1100"/>
              <a:buChar char="○"/>
            </a:pPr>
            <a:r>
              <a:rPr lang="en" dirty="0"/>
              <a:t>Refer to partner network/external resource</a:t>
            </a:r>
            <a:endParaRPr dirty="0"/>
          </a:p>
          <a:p>
            <a:pPr marL="914400" lvl="1" indent="-298450" algn="l" rtl="0">
              <a:spcBef>
                <a:spcPts val="0"/>
              </a:spcBef>
              <a:spcAft>
                <a:spcPts val="0"/>
              </a:spcAft>
              <a:buSzPts val="1100"/>
              <a:buChar char="○"/>
            </a:pPr>
            <a:r>
              <a:rPr lang="en" dirty="0"/>
              <a:t>Establish/facilitate space for office hours/open house type of events - where people could walk in and have a document notarised</a:t>
            </a:r>
            <a:endParaRPr dirty="0"/>
          </a:p>
          <a:p>
            <a:pPr marL="914400" lvl="1" indent="-298450" algn="l" rtl="0">
              <a:spcBef>
                <a:spcPts val="0"/>
              </a:spcBef>
              <a:spcAft>
                <a:spcPts val="0"/>
              </a:spcAft>
              <a:buSzPts val="1100"/>
              <a:buChar char="○"/>
            </a:pPr>
            <a:r>
              <a:rPr lang="en" dirty="0"/>
              <a:t>Encourage and/or assist librarians to become notaries</a:t>
            </a:r>
            <a:endParaRPr dirty="0"/>
          </a:p>
          <a:p>
            <a:pPr marL="457200" lvl="0" indent="-298450" algn="l" rtl="0">
              <a:spcBef>
                <a:spcPts val="0"/>
              </a:spcBef>
              <a:spcAft>
                <a:spcPts val="0"/>
              </a:spcAft>
              <a:buSzPts val="1100"/>
              <a:buChar char="●"/>
            </a:pPr>
            <a:r>
              <a:rPr lang="en" dirty="0"/>
              <a:t>Establish/facilitate community circles of care/mutual aid networks - connect people in need of trustworthy advocates to people willing to show up for each other (and vice versa) in various ways, such as:</a:t>
            </a:r>
            <a:endParaRPr dirty="0"/>
          </a:p>
          <a:p>
            <a:pPr marL="914400" lvl="1" indent="-298450" algn="l" rtl="0">
              <a:spcBef>
                <a:spcPts val="0"/>
              </a:spcBef>
              <a:spcAft>
                <a:spcPts val="0"/>
              </a:spcAft>
              <a:buSzPts val="1100"/>
              <a:buChar char="○"/>
            </a:pPr>
            <a:r>
              <a:rPr lang="en" dirty="0"/>
              <a:t>Being an emergency contact people can list with health providers, etc.</a:t>
            </a:r>
            <a:endParaRPr dirty="0"/>
          </a:p>
          <a:p>
            <a:pPr marL="914400" lvl="1" indent="-298450" algn="l" rtl="0">
              <a:spcBef>
                <a:spcPts val="0"/>
              </a:spcBef>
              <a:spcAft>
                <a:spcPts val="0"/>
              </a:spcAft>
              <a:buSzPts val="1100"/>
              <a:buChar char="○"/>
            </a:pPr>
            <a:r>
              <a:rPr lang="en" dirty="0"/>
              <a:t>Health care advocates, particularly for marginalised people</a:t>
            </a:r>
            <a:endParaRPr dirty="0"/>
          </a:p>
          <a:p>
            <a:pPr marL="914400" lvl="1" indent="-298450" algn="l" rtl="0">
              <a:spcBef>
                <a:spcPts val="0"/>
              </a:spcBef>
              <a:spcAft>
                <a:spcPts val="0"/>
              </a:spcAft>
              <a:buSzPts val="1100"/>
              <a:buChar char="○"/>
            </a:pPr>
            <a:r>
              <a:rPr lang="en" dirty="0"/>
              <a:t>Providing transportation to/from health providers</a:t>
            </a:r>
            <a:endParaRPr dirty="0"/>
          </a:p>
          <a:p>
            <a:pPr marL="914400" lvl="1" indent="-298450" algn="l" rtl="0">
              <a:spcBef>
                <a:spcPts val="0"/>
              </a:spcBef>
              <a:spcAft>
                <a:spcPts val="0"/>
              </a:spcAft>
              <a:buSzPts val="1100"/>
              <a:buChar char="○"/>
            </a:pPr>
            <a:r>
              <a:rPr lang="en" dirty="0"/>
              <a:t>Helping with post-surgical recovery, for example (any/all of the following - distributing work so that no one person is overwhelmed):</a:t>
            </a:r>
            <a:endParaRPr dirty="0"/>
          </a:p>
          <a:p>
            <a:pPr marL="1371600" lvl="2" indent="-298450" algn="l" rtl="0">
              <a:spcBef>
                <a:spcPts val="0"/>
              </a:spcBef>
              <a:spcAft>
                <a:spcPts val="0"/>
              </a:spcAft>
              <a:buSzPts val="1100"/>
              <a:buChar char="■"/>
            </a:pPr>
            <a:r>
              <a:rPr lang="en" dirty="0"/>
              <a:t>Check-ins with the person</a:t>
            </a:r>
            <a:endParaRPr dirty="0"/>
          </a:p>
          <a:p>
            <a:pPr marL="1371600" lvl="2" indent="-298450" algn="l" rtl="0">
              <a:spcBef>
                <a:spcPts val="0"/>
              </a:spcBef>
              <a:spcAft>
                <a:spcPts val="0"/>
              </a:spcAft>
              <a:buSzPts val="1100"/>
              <a:buChar char="■"/>
            </a:pPr>
            <a:r>
              <a:rPr lang="en" dirty="0"/>
              <a:t>Care baskets</a:t>
            </a:r>
            <a:endParaRPr dirty="0"/>
          </a:p>
          <a:p>
            <a:pPr marL="1371600" lvl="2" indent="-298450" algn="l" rtl="0">
              <a:spcBef>
                <a:spcPts val="0"/>
              </a:spcBef>
              <a:spcAft>
                <a:spcPts val="0"/>
              </a:spcAft>
              <a:buSzPts val="1100"/>
              <a:buChar char="■"/>
            </a:pPr>
            <a:r>
              <a:rPr lang="en" dirty="0"/>
              <a:t>Committing to stay with them after anaesthesia so that they can be discharged</a:t>
            </a:r>
            <a:endParaRPr dirty="0"/>
          </a:p>
          <a:p>
            <a:pPr marL="1371600" lvl="2" indent="-298450" algn="l" rtl="0">
              <a:spcBef>
                <a:spcPts val="0"/>
              </a:spcBef>
              <a:spcAft>
                <a:spcPts val="0"/>
              </a:spcAft>
              <a:buSzPts val="1100"/>
              <a:buChar char="■"/>
            </a:pPr>
            <a:r>
              <a:rPr lang="en" dirty="0"/>
              <a:t>Running an errand</a:t>
            </a:r>
            <a:endParaRPr dirty="0"/>
          </a:p>
          <a:p>
            <a:pPr marL="1371600" lvl="2" indent="-298450" algn="l" rtl="0">
              <a:spcBef>
                <a:spcPts val="0"/>
              </a:spcBef>
              <a:spcAft>
                <a:spcPts val="0"/>
              </a:spcAft>
              <a:buSzPts val="1100"/>
              <a:buChar char="■"/>
            </a:pPr>
            <a:r>
              <a:rPr lang="en" dirty="0"/>
              <a:t>Personal care assistance</a:t>
            </a:r>
            <a:endParaRPr dirty="0"/>
          </a:p>
          <a:p>
            <a:pPr marL="914400" lvl="1" indent="-298450" algn="l" rtl="0">
              <a:spcBef>
                <a:spcPts val="0"/>
              </a:spcBef>
              <a:spcAft>
                <a:spcPts val="0"/>
              </a:spcAft>
              <a:buSzPts val="1100"/>
              <a:buChar char="○"/>
            </a:pPr>
            <a:r>
              <a:rPr lang="en" dirty="0"/>
              <a:t>Volunteering to act as power of attorney, will executor, living trust successor trustee, etc.</a:t>
            </a:r>
            <a:endParaRPr dirty="0"/>
          </a:p>
          <a:p>
            <a:pPr marL="914400" lvl="1" indent="-298450" algn="l" rtl="0">
              <a:spcBef>
                <a:spcPts val="0"/>
              </a:spcBef>
              <a:spcAft>
                <a:spcPts val="0"/>
              </a:spcAft>
              <a:buSzPts val="1100"/>
              <a:buChar char="○"/>
            </a:pPr>
            <a:r>
              <a:rPr lang="en" dirty="0"/>
              <a:t>Being a beneficiary to financial assets - e.g. life insurance, accidental death insurance, payable on death financial accounts, transfer on death property, any other assets not legally restricted to spouses and/or dependents</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f38192d1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ef38192d1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Collections: Starter Pack Recommendations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f38192d1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ef38192d1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Starter Pack for Adult Staff: Deconstructing Amatonormativity &amp; Singlism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Minimizing Marriage: Marriage, Morality, and the Law</a:t>
            </a:r>
            <a:r>
              <a:rPr lang="en-US" sz="1800" dirty="0">
                <a:effectLst/>
                <a:latin typeface="Arial" panose="020B0604020202020204" pitchFamily="34" charset="0"/>
                <a:ea typeface="Calibri" panose="020F0502020204030204" pitchFamily="34" charset="0"/>
                <a:cs typeface="Times New Roman" panose="02020603050405020304" pitchFamily="18" charset="0"/>
              </a:rPr>
              <a:t> by Elizabeth Brake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Singled Out: How Singles are Stereotyped, Stigmatized, and Ignored, and Still Live Happily Ever After</a:t>
            </a:r>
            <a:r>
              <a:rPr lang="en-US" sz="1800" dirty="0">
                <a:effectLst/>
                <a:latin typeface="Arial" panose="020B0604020202020204" pitchFamily="34" charset="0"/>
                <a:ea typeface="Calibri" panose="020F0502020204030204" pitchFamily="34" charset="0"/>
                <a:cs typeface="Times New Roman" panose="02020603050405020304" pitchFamily="18" charset="0"/>
              </a:rPr>
              <a:t> by Bella DePaulo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Untrue: Why Nearly Everything We Believe About Women, Lust, and Adultery is Wrong and How the New Science Can Set Us Free</a:t>
            </a:r>
            <a:r>
              <a:rPr lang="en-US" sz="1800" dirty="0">
                <a:effectLst/>
                <a:latin typeface="Arial" panose="020B0604020202020204" pitchFamily="34" charset="0"/>
                <a:ea typeface="Calibri" panose="020F0502020204030204" pitchFamily="34" charset="0"/>
                <a:cs typeface="Times New Roman" panose="02020603050405020304" pitchFamily="18" charset="0"/>
              </a:rPr>
              <a:t> by Wednesday Martin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Marriage, a History: How Love Conquered Marriage</a:t>
            </a:r>
            <a:r>
              <a:rPr lang="en-US" sz="1800" dirty="0">
                <a:effectLst/>
                <a:latin typeface="Arial" panose="020B0604020202020204" pitchFamily="34" charset="0"/>
                <a:ea typeface="Calibri" panose="020F0502020204030204" pitchFamily="34" charset="0"/>
                <a:cs typeface="Times New Roman" panose="02020603050405020304" pitchFamily="18" charset="0"/>
              </a:rPr>
              <a:t> by Stephanie Coontz</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i="1" dirty="0"/>
          </a:p>
          <a:p>
            <a:pPr marL="0" lvl="0" indent="0" algn="l" rtl="0">
              <a:spcBef>
                <a:spcPts val="0"/>
              </a:spcBef>
              <a:spcAft>
                <a:spcPts val="0"/>
              </a:spcAft>
              <a:buNone/>
            </a:pPr>
            <a:r>
              <a:rPr lang="en-US" b="1" i="0" u="none" dirty="0"/>
              <a:t>Speaker notes: </a:t>
            </a:r>
            <a:r>
              <a:rPr lang="en-US" i="1" dirty="0"/>
              <a:t>Minimizing Marriage</a:t>
            </a:r>
            <a:r>
              <a:rPr lang="en-US" i="0" dirty="0"/>
              <a:t> by Elizabeth Brake is where the term amatonormativity</a:t>
            </a:r>
            <a:r>
              <a:rPr lang="en-US" i="0" baseline="0" dirty="0"/>
              <a:t> was coined</a:t>
            </a:r>
          </a:p>
          <a:p>
            <a:pPr marL="0" lvl="0" indent="0" algn="l" rtl="0">
              <a:spcBef>
                <a:spcPts val="0"/>
              </a:spcBef>
              <a:spcAft>
                <a:spcPts val="0"/>
              </a:spcAft>
              <a:buNone/>
            </a:pPr>
            <a:r>
              <a:rPr lang="en-US" i="0" baseline="0" dirty="0"/>
              <a:t>Bella DePaulo does a lot of research on singlism and how single people thrive in spite of it.  She has lots of articles here: https://www.psychologytoday.com/us/contributors/bella-depaulo-phd</a:t>
            </a:r>
            <a:endParaRPr i="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e848d8ae62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e848d8ae62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Starter Pack for Adult Staff: Deconstructing Amatonormativity &amp; Singlism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Integrated Non-monogamy Book One: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i="1" dirty="0">
                <a:effectLst/>
                <a:latin typeface="Arial" panose="020B0604020202020204" pitchFamily="34" charset="0"/>
                <a:ea typeface="Calibri" panose="020F0502020204030204" pitchFamily="34" charset="0"/>
                <a:cs typeface="Times New Roman" panose="02020603050405020304" pitchFamily="18" charset="0"/>
              </a:rPr>
              <a:t> Eros Arrows</a:t>
            </a:r>
            <a:r>
              <a:rPr lang="en-US" sz="1800" dirty="0">
                <a:effectLst/>
                <a:latin typeface="Arial" panose="020B0604020202020204" pitchFamily="34" charset="0"/>
                <a:ea typeface="Calibri" panose="020F0502020204030204" pitchFamily="34" charset="0"/>
                <a:cs typeface="Times New Roman" panose="02020603050405020304" pitchFamily="18" charset="0"/>
              </a:rPr>
              <a:t> by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Michón</a:t>
            </a:r>
            <a:r>
              <a:rPr lang="en-US" sz="1800" dirty="0">
                <a:effectLst/>
                <a:latin typeface="Arial" panose="020B0604020202020204" pitchFamily="34" charset="0"/>
                <a:ea typeface="Calibri" panose="020F0502020204030204" pitchFamily="34" charset="0"/>
                <a:cs typeface="Times New Roman" panose="02020603050405020304" pitchFamily="18" charset="0"/>
              </a:rPr>
              <a:t> Neal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Sex at Dawn: How We Mate, Why We Stray, and What It Means for Modern Relationships</a:t>
            </a:r>
            <a:r>
              <a:rPr lang="en-US" sz="1800" dirty="0">
                <a:effectLst/>
                <a:latin typeface="Arial" panose="020B0604020202020204" pitchFamily="34" charset="0"/>
                <a:ea typeface="Calibri" panose="020F0502020204030204" pitchFamily="34" charset="0"/>
                <a:cs typeface="Times New Roman" panose="02020603050405020304" pitchFamily="18" charset="0"/>
              </a:rPr>
              <a:t> by Chris Ryan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Cacilda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Jethá</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Undoing Monogamy: The Politics of Science and the Possibilities of Biology</a:t>
            </a:r>
            <a:r>
              <a:rPr lang="en-US" sz="1800" dirty="0">
                <a:effectLst/>
                <a:latin typeface="Arial" panose="020B0604020202020204" pitchFamily="34" charset="0"/>
                <a:ea typeface="Calibri" panose="020F0502020204030204" pitchFamily="34" charset="0"/>
                <a:cs typeface="Times New Roman" panose="02020603050405020304" pitchFamily="18" charset="0"/>
              </a:rPr>
              <a:t> by Angie Willey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Making Kin Not Population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by Kim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Tallbear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i="1"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b="1" i="0" dirty="0"/>
              <a:t>Speaker notes: </a:t>
            </a:r>
            <a:r>
              <a:rPr lang="en-US" i="1" dirty="0" err="1"/>
              <a:t>Aros</a:t>
            </a:r>
            <a:r>
              <a:rPr lang="en-US" i="1" dirty="0"/>
              <a:t> Eros Arrows</a:t>
            </a:r>
            <a:r>
              <a:rPr lang="en-US" dirty="0"/>
              <a:t> by </a:t>
            </a:r>
            <a:r>
              <a:rPr lang="en-US" dirty="0" err="1"/>
              <a:t>Michón</a:t>
            </a:r>
            <a:r>
              <a:rPr lang="en-US" dirty="0"/>
              <a:t> Neal is the only book so</a:t>
            </a:r>
            <a:r>
              <a:rPr lang="en-US" baseline="0" dirty="0"/>
              <a:t> far to my knowledge that focuses on aromanticism</a:t>
            </a:r>
            <a:endParaRPr lang="en-US" dirty="0"/>
          </a:p>
          <a:p>
            <a:pPr marL="0" lvl="0" indent="0" algn="l" rtl="0">
              <a:spcBef>
                <a:spcPts val="0"/>
              </a:spcBef>
              <a:spcAft>
                <a:spcPts val="0"/>
              </a:spcAft>
              <a:buNone/>
            </a:pPr>
            <a:r>
              <a:rPr lang="en-US" dirty="0"/>
              <a:t>Kim </a:t>
            </a:r>
            <a:r>
              <a:rPr lang="en-US" dirty="0" err="1"/>
              <a:t>Tallbear</a:t>
            </a:r>
            <a:r>
              <a:rPr lang="en-US" dirty="0"/>
              <a:t> also has a blog at http://www.criticalpolyamorist.com/ and writes a lot about deconstructing settler</a:t>
            </a:r>
            <a:r>
              <a:rPr lang="en-US" baseline="0" dirty="0"/>
              <a:t> sexuality</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848d8ae62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848d8ae62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Starter Pack: Ace &amp; Aro Books for Teens - Nonfiction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How to Be Ace: A Memoir of Growing Up Asexual</a:t>
            </a:r>
            <a:r>
              <a:rPr lang="en-US" sz="1800" dirty="0">
                <a:effectLst/>
                <a:latin typeface="Arial" panose="020B0604020202020204" pitchFamily="34" charset="0"/>
                <a:ea typeface="Calibri" panose="020F0502020204030204" pitchFamily="34" charset="0"/>
                <a:cs typeface="Times New Roman" panose="02020603050405020304" pitchFamily="18" charset="0"/>
              </a:rPr>
              <a:t> by Rebecca Burgess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Ace: What Asexuality Reveals about Desire, Society, and the Meaning of Sex</a:t>
            </a:r>
            <a:r>
              <a:rPr lang="en-US" sz="1800" dirty="0">
                <a:effectLst/>
                <a:latin typeface="Arial" panose="020B0604020202020204" pitchFamily="34" charset="0"/>
                <a:ea typeface="Calibri" panose="020F0502020204030204" pitchFamily="34" charset="0"/>
                <a:cs typeface="Times New Roman" panose="02020603050405020304" pitchFamily="18" charset="0"/>
              </a:rPr>
              <a:t> by Angela Chen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A Quick &amp; Easy Guide to Queer &amp; Trans Identities</a:t>
            </a:r>
            <a:r>
              <a:rPr lang="en-US" sz="1800" dirty="0">
                <a:effectLst/>
                <a:latin typeface="Arial" panose="020B0604020202020204" pitchFamily="34" charset="0"/>
                <a:ea typeface="Calibri" panose="020F0502020204030204" pitchFamily="34" charset="0"/>
                <a:cs typeface="Times New Roman" panose="02020603050405020304" pitchFamily="18" charset="0"/>
              </a:rPr>
              <a:t> by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Mady</a:t>
            </a:r>
            <a:r>
              <a:rPr lang="en-US" sz="1800" dirty="0">
                <a:effectLst/>
                <a:latin typeface="Arial" panose="020B0604020202020204" pitchFamily="34" charset="0"/>
                <a:ea typeface="Calibri" panose="020F0502020204030204" pitchFamily="34" charset="0"/>
                <a:cs typeface="Times New Roman" panose="02020603050405020304" pitchFamily="18" charset="0"/>
              </a:rPr>
              <a:t> G. and Jules Zuckerberg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Gender Queer: A Memoir</a:t>
            </a:r>
            <a:r>
              <a:rPr lang="en-US" sz="1800" dirty="0">
                <a:effectLst/>
                <a:latin typeface="Arial" panose="020B0604020202020204" pitchFamily="34" charset="0"/>
                <a:ea typeface="Calibri" panose="020F0502020204030204" pitchFamily="34" charset="0"/>
                <a:cs typeface="Times New Roman" panose="02020603050405020304" pitchFamily="18" charset="0"/>
              </a:rPr>
              <a:t> by Maia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Kobabe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848d8ae62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e848d8ae62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 </a:t>
            </a:r>
            <a:r>
              <a:rPr lang="en-US" sz="1800" dirty="0">
                <a:effectLst/>
                <a:latin typeface="Arial" panose="020B0604020202020204" pitchFamily="34" charset="0"/>
                <a:ea typeface="Calibri" panose="020F0502020204030204" pitchFamily="34" charset="0"/>
                <a:cs typeface="Times New Roman" panose="02020603050405020304" pitchFamily="18" charset="0"/>
              </a:rPr>
              <a:t>Starter Pack: Ace &amp; Aro Books for Teens - Aro Fiction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The Last 8</a:t>
            </a:r>
            <a:r>
              <a:rPr lang="en-US" sz="1800" dirty="0">
                <a:effectLst/>
                <a:latin typeface="Arial" panose="020B0604020202020204" pitchFamily="34" charset="0"/>
                <a:ea typeface="Calibri" panose="020F0502020204030204" pitchFamily="34" charset="0"/>
                <a:cs typeface="Times New Roman" panose="02020603050405020304" pitchFamily="18" charset="0"/>
              </a:rPr>
              <a:t> by Laura Pohl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Loveless</a:t>
            </a:r>
            <a:r>
              <a:rPr lang="en-US" sz="1800" dirty="0">
                <a:effectLst/>
                <a:latin typeface="Arial" panose="020B0604020202020204" pitchFamily="34" charset="0"/>
                <a:ea typeface="Calibri" panose="020F0502020204030204" pitchFamily="34" charset="0"/>
                <a:cs typeface="Times New Roman" panose="02020603050405020304" pitchFamily="18" charset="0"/>
              </a:rPr>
              <a:t> by Alice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Oseman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Two Dark Moons</a:t>
            </a:r>
            <a:r>
              <a:rPr lang="en-US" sz="1800" dirty="0">
                <a:effectLst/>
                <a:latin typeface="Arial" panose="020B0604020202020204" pitchFamily="34" charset="0"/>
                <a:ea typeface="Calibri" panose="020F0502020204030204" pitchFamily="34" charset="0"/>
                <a:cs typeface="Times New Roman" panose="02020603050405020304" pitchFamily="18" charset="0"/>
              </a:rPr>
              <a:t> by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Avi</a:t>
            </a:r>
            <a:r>
              <a:rPr lang="en-US" sz="1800" dirty="0">
                <a:effectLst/>
                <a:latin typeface="Arial" panose="020B0604020202020204" pitchFamily="34" charset="0"/>
                <a:ea typeface="Calibri" panose="020F0502020204030204" pitchFamily="34" charset="0"/>
                <a:cs typeface="Times New Roman" panose="02020603050405020304" pitchFamily="18" charset="0"/>
              </a:rPr>
              <a:t> Silver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Summer Bird Blue</a:t>
            </a:r>
            <a:r>
              <a:rPr lang="en-US" sz="1800" dirty="0">
                <a:effectLst/>
                <a:latin typeface="Arial" panose="020B0604020202020204" pitchFamily="34" charset="0"/>
                <a:ea typeface="Calibri" panose="020F0502020204030204" pitchFamily="34" charset="0"/>
                <a:cs typeface="Times New Roman" panose="02020603050405020304" pitchFamily="18" charset="0"/>
              </a:rPr>
              <a:t> by Akemi Dawn Bowman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848d8ae62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848d8ae62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Starter Pack: Ace &amp; Aro Books for Teens - Ace Fiction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Let’s Talk About Love</a:t>
            </a:r>
            <a:r>
              <a:rPr lang="en-US" sz="1800" dirty="0">
                <a:effectLst/>
                <a:latin typeface="Arial" panose="020B0604020202020204" pitchFamily="34" charset="0"/>
                <a:ea typeface="Calibri" panose="020F0502020204030204" pitchFamily="34" charset="0"/>
                <a:cs typeface="Times New Roman" panose="02020603050405020304" pitchFamily="18" charset="0"/>
              </a:rPr>
              <a:t> by Claire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Kann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Beyond the Black Door</a:t>
            </a:r>
            <a:r>
              <a:rPr lang="en-US" sz="1800" dirty="0">
                <a:effectLst/>
                <a:latin typeface="Arial" panose="020B0604020202020204" pitchFamily="34" charset="0"/>
                <a:ea typeface="Calibri" panose="020F0502020204030204" pitchFamily="34" charset="0"/>
                <a:cs typeface="Times New Roman" panose="02020603050405020304" pitchFamily="18" charset="0"/>
              </a:rPr>
              <a:t> by A. M. Strickland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Every Heart A Doorway</a:t>
            </a:r>
            <a:r>
              <a:rPr lang="en-US" sz="1800" dirty="0">
                <a:effectLst/>
                <a:latin typeface="Arial" panose="020B0604020202020204" pitchFamily="34" charset="0"/>
                <a:ea typeface="Calibri" panose="020F0502020204030204" pitchFamily="34" charset="0"/>
                <a:cs typeface="Times New Roman" panose="02020603050405020304" pitchFamily="18" charset="0"/>
              </a:rPr>
              <a:t> by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Seanan</a:t>
            </a:r>
            <a:r>
              <a:rPr lang="en-US" sz="1800" dirty="0">
                <a:effectLst/>
                <a:latin typeface="Arial" panose="020B0604020202020204" pitchFamily="34" charset="0"/>
                <a:ea typeface="Calibri" panose="020F0502020204030204" pitchFamily="34" charset="0"/>
                <a:cs typeface="Times New Roman" panose="02020603050405020304" pitchFamily="18" charset="0"/>
              </a:rPr>
              <a:t> McGuire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Tash Hearts Tolstoy</a:t>
            </a:r>
            <a:r>
              <a:rPr lang="en-US" sz="1800" dirty="0">
                <a:effectLst/>
                <a:latin typeface="Arial" panose="020B0604020202020204" pitchFamily="34" charset="0"/>
                <a:ea typeface="Calibri" panose="020F0502020204030204" pitchFamily="34" charset="0"/>
                <a:cs typeface="Times New Roman" panose="02020603050405020304" pitchFamily="18" charset="0"/>
              </a:rPr>
              <a:t> by Kathryn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Ormsbee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848d8ae6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848d8ae6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Advanced Pack: Ace &amp; Aro Fiction Books - For Older Teens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#1-3 "Toronto Connections</a:t>
            </a:r>
            <a:r>
              <a:rPr lang="en-US" sz="1800" i="1"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effectLst/>
                <a:latin typeface="Arial" panose="020B0604020202020204" pitchFamily="34" charset="0"/>
                <a:ea typeface="Calibri" panose="020F0502020204030204" pitchFamily="34" charset="0"/>
                <a:cs typeface="Times New Roman" panose="02020603050405020304" pitchFamily="18" charset="0"/>
              </a:rPr>
              <a:t> series by Cass Lennox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#1-3 “All for the Game” series by Nora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Sakavic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An Unkindness of Ghosts</a:t>
            </a:r>
            <a:r>
              <a:rPr lang="en-US" sz="1800" dirty="0">
                <a:effectLst/>
                <a:latin typeface="Arial" panose="020B0604020202020204" pitchFamily="34" charset="0"/>
                <a:ea typeface="Calibri" panose="020F0502020204030204" pitchFamily="34" charset="0"/>
                <a:cs typeface="Times New Roman" panose="02020603050405020304" pitchFamily="18" charset="0"/>
              </a:rPr>
              <a:t> by Rivers Solomon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How to Be a Normal Person</a:t>
            </a:r>
            <a:r>
              <a:rPr lang="en-US" sz="1800" dirty="0">
                <a:effectLst/>
                <a:latin typeface="Arial" panose="020B0604020202020204" pitchFamily="34" charset="0"/>
                <a:ea typeface="Calibri" panose="020F0502020204030204" pitchFamily="34" charset="0"/>
                <a:cs typeface="Times New Roman" panose="02020603050405020304" pitchFamily="18" charset="0"/>
              </a:rPr>
              <a:t> by T.J.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Klune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f09eb0b3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f09eb0b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Starter Pack: Ace &amp; Aro Representation in Popular Media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solidFill>
                  <a:srgbClr val="0563C1"/>
                </a:solidFill>
                <a:effectLst/>
                <a:latin typeface="Arial" panose="020B0604020202020204" pitchFamily="34" charset="0"/>
                <a:ea typeface="Helvetica Neue"/>
                <a:cs typeface="Times New Roman" panose="02020603050405020304" pitchFamily="18" charset="0"/>
                <a:hlinkClick r:id="rId3"/>
              </a:rPr>
              <a:t>Todd Chavez</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i="1" dirty="0" err="1">
                <a:solidFill>
                  <a:srgbClr val="000000"/>
                </a:solidFill>
                <a:effectLst/>
                <a:latin typeface="Arial" panose="020B0604020202020204" pitchFamily="34" charset="0"/>
                <a:ea typeface="Helvetica Neue"/>
                <a:cs typeface="Times New Roman" panose="02020603050405020304" pitchFamily="18" charset="0"/>
              </a:rPr>
              <a:t>Bojack</a:t>
            </a:r>
            <a:r>
              <a:rPr lang="en-US" sz="1800" dirty="0">
                <a:solidFill>
                  <a:srgbClr val="000000"/>
                </a:solidFill>
                <a:effectLst/>
                <a:latin typeface="Arial" panose="020B0604020202020204" pitchFamily="34" charset="0"/>
                <a:ea typeface="Helvetica Neue"/>
                <a:cs typeface="Times New Roman" panose="02020603050405020304" pitchFamily="18" charset="0"/>
              </a:rPr>
              <a:t> (Netflix)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solidFill>
                  <a:srgbClr val="0563C1"/>
                </a:solidFill>
                <a:effectLst/>
                <a:latin typeface="Arial" panose="020B0604020202020204" pitchFamily="34" charset="0"/>
                <a:ea typeface="Helvetica Neue"/>
                <a:cs typeface="Times New Roman" panose="02020603050405020304" pitchFamily="18" charset="0"/>
                <a:hlinkClick r:id="rId4"/>
              </a:rPr>
              <a:t>Amos Burton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i="1" dirty="0">
                <a:solidFill>
                  <a:srgbClr val="000000"/>
                </a:solidFill>
                <a:effectLst/>
                <a:latin typeface="Arial" panose="020B0604020202020204" pitchFamily="34" charset="0"/>
                <a:ea typeface="Helvetica Neue"/>
                <a:cs typeface="Times New Roman" panose="02020603050405020304" pitchFamily="18" charset="0"/>
              </a:rPr>
              <a:t>The Expanse</a:t>
            </a:r>
            <a:r>
              <a:rPr lang="en-US" sz="1800" dirty="0">
                <a:solidFill>
                  <a:srgbClr val="000000"/>
                </a:solidFill>
                <a:effectLst/>
                <a:latin typeface="Arial" panose="020B0604020202020204" pitchFamily="34" charset="0"/>
                <a:ea typeface="Helvetica Neue"/>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Helvetica Neue"/>
                <a:cs typeface="Times New Roman" panose="02020603050405020304" pitchFamily="18" charset="0"/>
              </a:rPr>
              <a:t> (James S.A. Corey/Syfy)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solidFill>
                  <a:srgbClr val="0563C1"/>
                </a:solidFill>
                <a:effectLst/>
                <a:latin typeface="Arial" panose="020B0604020202020204" pitchFamily="34" charset="0"/>
                <a:ea typeface="Helvetica Neue"/>
                <a:cs typeface="Times New Roman" panose="02020603050405020304" pitchFamily="18" charset="0"/>
                <a:hlinkClick r:id="rId5"/>
              </a:rPr>
              <a:t>Jughead Jones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i="1" dirty="0">
                <a:solidFill>
                  <a:srgbClr val="000000"/>
                </a:solidFill>
                <a:effectLst/>
                <a:latin typeface="Arial" panose="020B0604020202020204" pitchFamily="34" charset="0"/>
                <a:ea typeface="Helvetica Neue"/>
                <a:cs typeface="Times New Roman" panose="02020603050405020304" pitchFamily="18" charset="0"/>
              </a:rPr>
              <a:t>Archie</a:t>
            </a:r>
            <a:r>
              <a:rPr lang="en-US" sz="1800" dirty="0">
                <a:solidFill>
                  <a:srgbClr val="000000"/>
                </a:solidFill>
                <a:effectLst/>
                <a:latin typeface="Arial" panose="020B0604020202020204" pitchFamily="34" charset="0"/>
                <a:ea typeface="Helvetica Neue"/>
                <a:cs typeface="Times New Roman" panose="02020603050405020304" pitchFamily="18" charset="0"/>
              </a:rPr>
              <a:t> (DC Comics)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solidFill>
                  <a:srgbClr val="0563C1"/>
                </a:solidFill>
                <a:effectLst/>
                <a:latin typeface="Arial" panose="020B0604020202020204" pitchFamily="34" charset="0"/>
                <a:ea typeface="Helvetica Neue"/>
                <a:cs typeface="Times New Roman" panose="02020603050405020304" pitchFamily="18" charset="0"/>
                <a:hlinkClick r:id="rId6"/>
              </a:rPr>
              <a:t>Sheldon Cooper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i="1" dirty="0">
                <a:solidFill>
                  <a:srgbClr val="000000"/>
                </a:solidFill>
                <a:effectLst/>
                <a:latin typeface="Arial" panose="020B0604020202020204" pitchFamily="34" charset="0"/>
                <a:ea typeface="Helvetica Neue"/>
                <a:cs typeface="Times New Roman" panose="02020603050405020304" pitchFamily="18" charset="0"/>
              </a:rPr>
              <a:t>The Big Bang Theory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Helvetica Neue"/>
                <a:cs typeface="Times New Roman" panose="02020603050405020304" pitchFamily="18" charset="0"/>
              </a:rPr>
              <a:t>(Warner Bros.)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Speaker notes: </a:t>
            </a:r>
            <a:r>
              <a:rPr lang="en-US" dirty="0"/>
              <a:t>There's very little representation and it often gets</a:t>
            </a:r>
            <a:r>
              <a:rPr lang="en-US" baseline="0" dirty="0"/>
              <a:t> erased, whether it's by fans who want to see romantic and sexual relationships or by other media adaptations (looking at Jughead Jones and Riverdale…).  Other times, it's only confirmed by word-of-god and either retconned or censored in the media itself.</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e848d8ae62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848d8ae62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Definitions: What is Asexuality?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b="1" dirty="0">
                <a:solidFill>
                  <a:srgbClr val="000000"/>
                </a:solidFill>
                <a:effectLst/>
                <a:latin typeface="Arial" panose="020B0604020202020204" pitchFamily="34" charset="0"/>
                <a:ea typeface="Helvetica Neue"/>
                <a:cs typeface="Times New Roman" panose="02020603050405020304" pitchFamily="18" charset="0"/>
              </a:rPr>
              <a:t>Asexual:</a:t>
            </a:r>
            <a:r>
              <a:rPr lang="en-US" sz="1800" dirty="0">
                <a:solidFill>
                  <a:srgbClr val="000000"/>
                </a:solidFill>
                <a:effectLst/>
                <a:latin typeface="Arial" panose="020B0604020202020204" pitchFamily="34" charset="0"/>
                <a:ea typeface="Helvetica Neue"/>
                <a:cs typeface="Times New Roman" panose="02020603050405020304" pitchFamily="18" charset="0"/>
              </a:rPr>
              <a:t> A sexual orientation referring to people who experience little to no sexual attraction and/or desire to form sexual relationships. Asexual people can be nicknamed “aces” for short.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endParaRPr>
          </a:p>
          <a:p>
            <a:pPr marL="0" marR="0" indent="0">
              <a:lnSpc>
                <a:spcPct val="115000"/>
              </a:lnSpc>
              <a:spcBef>
                <a:spcPts val="0"/>
              </a:spcBef>
              <a:spcAft>
                <a:spcPts val="0"/>
              </a:spcAft>
              <a:buNone/>
            </a:pP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Key concept to understanding asexuality is </a:t>
            </a:r>
            <a:r>
              <a:rPr lang="en-US" sz="1800" b="1"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attraction; </a:t>
            </a: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aces do not experience sexual </a:t>
            </a:r>
            <a:r>
              <a:rPr lang="en-US" sz="1800" b="1"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attraction</a:t>
            </a: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 to other people. Asexuality is not a choice; it is inherent.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endParaRPr>
          </a:p>
          <a:p>
            <a:pPr marL="0" marR="0" indent="0">
              <a:lnSpc>
                <a:spcPct val="115000"/>
              </a:lnSpc>
              <a:spcBef>
                <a:spcPts val="0"/>
              </a:spcBef>
              <a:spcAft>
                <a:spcPts val="0"/>
              </a:spcAft>
              <a:buNone/>
            </a:pP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Does not mean aces: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Helvetica Neue"/>
              <a:buNone/>
              <a:tabLst>
                <a:tab pos="457200" algn="l"/>
              </a:tabLst>
            </a:pP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-Dislike sex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Helvetica Neue"/>
              <a:buNone/>
              <a:tabLst>
                <a:tab pos="457200" algn="l"/>
              </a:tabLst>
            </a:pP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-Choose to not have sex (celibacy)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Helvetica Neue"/>
              <a:buNone/>
              <a:tabLst>
                <a:tab pos="457200" algn="l"/>
              </a:tabLst>
            </a:pPr>
            <a:r>
              <a:rPr lang="en-US" sz="1800" dirty="0">
                <a:solidFill>
                  <a:srgbClr val="000000"/>
                </a:solidFill>
                <a:effectLst/>
                <a:highlight>
                  <a:srgbClr val="FFFFFF"/>
                </a:highlight>
                <a:latin typeface="Arial" panose="020B0604020202020204" pitchFamily="34" charset="0"/>
                <a:ea typeface="Helvetica Neue"/>
                <a:cs typeface="Times New Roman" panose="02020603050405020304" pitchFamily="18" charset="0"/>
              </a:rPr>
              <a:t>-Think sex is a sin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solidFill>
                <a:srgbClr val="000000"/>
              </a:solidFill>
              <a:effectLst/>
              <a:latin typeface="Arial" panose="020B0604020202020204" pitchFamily="34" charset="0"/>
              <a:ea typeface="Helvetica Neue"/>
              <a:cs typeface="Times New Roman" panose="02020603050405020304" pitchFamily="18" charset="0"/>
            </a:endParaRPr>
          </a:p>
          <a:p>
            <a:pPr marL="0" marR="0" indent="0">
              <a:lnSpc>
                <a:spcPct val="115000"/>
              </a:lnSpc>
              <a:spcBef>
                <a:spcPts val="0"/>
              </a:spcBef>
              <a:spcAft>
                <a:spcPts val="0"/>
              </a:spcAft>
              <a:buNone/>
            </a:pPr>
            <a:r>
              <a:rPr lang="en-US" sz="1800" dirty="0">
                <a:solidFill>
                  <a:srgbClr val="000000"/>
                </a:solidFill>
                <a:effectLst/>
                <a:latin typeface="Arial" panose="020B0604020202020204" pitchFamily="34" charset="0"/>
                <a:ea typeface="Helvetica Neue"/>
                <a:cs typeface="Times New Roman" panose="02020603050405020304" pitchFamily="18" charset="0"/>
              </a:rPr>
              <a:t>Asexual people may or may not experience romantic attraction and can have any romantic orientation.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lnSpc>
                <a:spcPct val="113000"/>
              </a:lnSpc>
              <a:spcBef>
                <a:spcPts val="0"/>
              </a:spcBef>
              <a:spcAft>
                <a:spcPts val="500"/>
              </a:spcAft>
              <a:buClr>
                <a:schemeClr val="dk1"/>
              </a:buClr>
              <a:buSzPts val="1100"/>
              <a:buFont typeface="Arial"/>
              <a:buNone/>
            </a:pPr>
            <a:endParaRPr lang="en-US" b="1" dirty="0">
              <a:solidFill>
                <a:schemeClr val="dk1"/>
              </a:solidFill>
            </a:endParaRPr>
          </a:p>
          <a:p>
            <a:pPr marL="0" lvl="0" indent="0" algn="l" rtl="0">
              <a:lnSpc>
                <a:spcPct val="113000"/>
              </a:lnSpc>
              <a:spcBef>
                <a:spcPts val="0"/>
              </a:spcBef>
              <a:spcAft>
                <a:spcPts val="500"/>
              </a:spcAft>
              <a:buClr>
                <a:schemeClr val="dk1"/>
              </a:buClr>
              <a:buSzPts val="1100"/>
              <a:buFont typeface="Arial"/>
              <a:buNone/>
            </a:pPr>
            <a:r>
              <a:rPr lang="en-US" b="1" dirty="0">
                <a:solidFill>
                  <a:schemeClr val="dk1"/>
                </a:solidFill>
              </a:rPr>
              <a:t>Speaker notes: </a:t>
            </a:r>
            <a:r>
              <a:rPr lang="en-US" dirty="0">
                <a:solidFill>
                  <a:schemeClr val="dk1"/>
                </a:solidFill>
              </a:rPr>
              <a:t>The common definition</a:t>
            </a:r>
            <a:r>
              <a:rPr lang="en-US" baseline="0" dirty="0">
                <a:solidFill>
                  <a:schemeClr val="dk1"/>
                </a:solidFill>
              </a:rPr>
              <a:t> focuses around attraction rather than someone's </a:t>
            </a:r>
            <a:r>
              <a:rPr lang="en-US" baseline="0" dirty="0" err="1">
                <a:solidFill>
                  <a:schemeClr val="dk1"/>
                </a:solidFill>
              </a:rPr>
              <a:t>behaviour</a:t>
            </a:r>
            <a:r>
              <a:rPr lang="en-US" baseline="0" dirty="0">
                <a:solidFill>
                  <a:schemeClr val="dk1"/>
                </a:solidFill>
              </a:rPr>
              <a:t> or action, though some people identify as ace due to not desiring sex, for example.  Some aces have libidos or sex drives and some don't, and either experience is normal.</a:t>
            </a: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09eb0b3d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09eb0b3d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Resources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https://www.arospecweek.org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https://internationalasexualityday.org/en/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https://acesandaros.org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6"/>
              </a:rPr>
              <a:t>https://www.aromanticism.org/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7"/>
              </a:rPr>
              <a:t>https://taaap.org/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8"/>
              </a:rPr>
              <a:t>https://www.asexuality.org/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848d8ae6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e848d8ae6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Contact Info and/or Q&amp;A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Sam Helmick: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samhelmick.library@gmail.com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Elizabeth Graham: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e.a.graham01@gmail.com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err="1">
                <a:effectLst/>
                <a:latin typeface="Arial" panose="020B0604020202020204" pitchFamily="34" charset="0"/>
                <a:ea typeface="Calibri" panose="020F0502020204030204" pitchFamily="34" charset="0"/>
                <a:cs typeface="Times New Roman" panose="02020603050405020304" pitchFamily="18" charset="0"/>
              </a:rPr>
              <a:t>Kadie</a:t>
            </a:r>
            <a:r>
              <a:rPr lang="en-US" sz="1800" dirty="0">
                <a:effectLst/>
                <a:latin typeface="Arial" panose="020B0604020202020204" pitchFamily="34" charset="0"/>
                <a:ea typeface="Calibri" panose="020F0502020204030204" pitchFamily="34" charset="0"/>
                <a:cs typeface="Times New Roman" panose="02020603050405020304" pitchFamily="18" charset="0"/>
              </a:rPr>
              <a:t> Craighead: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kt.craighead@ymail.com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Ace and Aro Advocacy Project: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6"/>
              </a:rPr>
              <a:t>advocacy@taaap.org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YALSA logo)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Speaker notes: </a:t>
            </a:r>
            <a:r>
              <a:rPr lang="en-US" dirty="0"/>
              <a:t>TAAA</a:t>
            </a:r>
            <a:r>
              <a:rPr lang="en-US" baseline="0" dirty="0"/>
              <a:t>P is also writing books!  The first one is geared toward health providers, educators, and other helping professionals to help them understand aspec identities and issues and provide competent care that is sensitive to their needs.  It includes anecdotal data from hundreds of aces and </a:t>
            </a:r>
            <a:r>
              <a:rPr lang="en-US" baseline="0" dirty="0" err="1"/>
              <a:t>aros</a:t>
            </a:r>
            <a:r>
              <a:rPr lang="en-US" baseline="0" dirty="0"/>
              <a:t> from all over the world.  This one is mostly done and we are looking for a publisher.  We have several more books planned.</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We also have a Bookshop affiliate page where various folks in TAAAP have made book recommendations, whether they contain aspec representation or are about aspec-related issues or otherwise: https://bookshop.org/shop/taaap</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And </a:t>
            </a:r>
            <a:r>
              <a:rPr lang="en-US" i="1" baseline="0" dirty="0"/>
              <a:t>You Are Asexual</a:t>
            </a:r>
            <a:r>
              <a:rPr lang="en-US" i="0" baseline="0" dirty="0"/>
              <a:t>, a choose your own adventure book by A. C. Evermore, was just published last month (October 2021)!</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848d8ae62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e848d8ae62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Definitions: What is Aromanticism?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Aromantic:</a:t>
            </a:r>
            <a:r>
              <a:rPr lang="en-US" sz="1800" dirty="0">
                <a:effectLst/>
                <a:latin typeface="Arial" panose="020B0604020202020204" pitchFamily="34" charset="0"/>
                <a:ea typeface="Calibri" panose="020F0502020204030204" pitchFamily="34" charset="0"/>
                <a:cs typeface="Times New Roman" panose="02020603050405020304" pitchFamily="18" charset="0"/>
              </a:rPr>
              <a:t> A romantic orientation referring to people who experience little to no romantic attraction and/or desire to form romantic relationships. Aromantic people are often called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for short. Just like any other orientation, you cannot choose to be aromantic.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Does not mean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Helvetica Neue"/>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 Are incapable of any kind of love or affection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Helvetica Neue"/>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 Hate other people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Helvetica Neue"/>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 Are “sociopaths”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Aromantic people may or may not experience sexual attraction and can have any sexual orientation. They also might use only their aromantic identity to describe themselves and not identify with any sexual orientation.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Speaker notes: </a:t>
            </a:r>
            <a:r>
              <a:rPr lang="en-US" sz="1800" dirty="0">
                <a:effectLst/>
                <a:latin typeface="Arial" panose="020B0604020202020204" pitchFamily="34" charset="0"/>
                <a:ea typeface="Calibri" panose="020F0502020204030204" pitchFamily="34" charset="0"/>
                <a:cs typeface="Times New Roman" panose="02020603050405020304" pitchFamily="18" charset="0"/>
              </a:rPr>
              <a:t>The definitions that emerged as most common in the ace and aro communities center around lack of attraction, but this doesn’t necessarily cover everyone who identifies as ace and/or aro.  Some people come to identify with aromanticism due not desiring romance, and some people come to identify with asexuality due not desiring sex, and these experiences are valid and have been seen since the early days of the online aspec community.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Orientation terms are meant to help people describe themselves and their experiences, not to put them in rigid boxes.  What matters is what a person feels is and isn’t important to their identity.  For example, if someone occasionally experiences attraction but has no desire to act on it and does not consider it to be important or relevant to their identity or life, they might identify with an aspec orientation on that basis.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Other times, it can be difficult to identify when something isn’t there - attraction can be a nebulous concept, and the lack of it even more so.  Sometimes, not engaging in romance might have a bigger, more tangible or visible impact on an aro person’s life than their lack of romantic attraction.  Similarly, an ace person might feel that not engaging in sex has a bigger, more tangible or visible impact on their life than their lack of sexual attraction.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Being aromantic doesn’t necessarily dictate one’s attitudes toward romance or other relationships.  Some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do enter romantic relationships.  Some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form nonromantic committed relationships, such as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queerplatonic</a:t>
            </a:r>
            <a:r>
              <a:rPr lang="en-US" sz="1800" dirty="0">
                <a:effectLst/>
                <a:latin typeface="Arial" panose="020B0604020202020204" pitchFamily="34" charset="0"/>
                <a:ea typeface="Calibri" panose="020F0502020204030204" pitchFamily="34" charset="0"/>
                <a:cs typeface="Times New Roman" panose="02020603050405020304" pitchFamily="18" charset="0"/>
              </a:rPr>
              <a:t> relationships.  Some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are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nonpartnering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can be romance favorable, romance neutral, romance averse, or romance repulsed, and aces can be sex favorable, sex neutral, sex averse, or sex repulsed, and those feelings might vary depending on the situation.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While orientation is not a choice, it can be fluid for some people, and that doesn’t make it any less natural.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e848d8ae62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e848d8ae62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ID:</a:t>
            </a:r>
            <a:r>
              <a:rPr lang="en-US" sz="18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Asexual and Aromantic Spectra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u="sng" dirty="0">
                <a:effectLst/>
                <a:latin typeface="Arial" panose="020B0604020202020204" pitchFamily="34" charset="0"/>
                <a:ea typeface="Calibri" panose="020F0502020204030204" pitchFamily="34" charset="0"/>
                <a:cs typeface="Times New Roman" panose="02020603050405020304" pitchFamily="18" charset="0"/>
              </a:rPr>
              <a:t>Sexual orientation: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Asexual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asexual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Not/minimally experiencing sexual attraction or desiring sexual relationships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Greysexual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greysexual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Experiencing sexual attraction rarely, weakly, under limited circumstances, or in another way that differs from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allos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Demisexual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demisexual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Not experiencing sexual attraction unless a strong emotional bond has been formed first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u="sng" dirty="0">
                <a:effectLst/>
                <a:latin typeface="Arial" panose="020B0604020202020204" pitchFamily="34" charset="0"/>
                <a:ea typeface="Calibri" panose="020F0502020204030204" pitchFamily="34" charset="0"/>
                <a:cs typeface="Times New Roman" panose="02020603050405020304" pitchFamily="18" charset="0"/>
              </a:rPr>
              <a:t>Romantic orientation: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Aromantic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aromantic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Not/minimally experiencing romantic attraction or desiring romantic relationships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err="1">
                <a:effectLst/>
                <a:latin typeface="Arial" panose="020B0604020202020204" pitchFamily="34" charset="0"/>
                <a:ea typeface="Calibri" panose="020F0502020204030204" pitchFamily="34" charset="0"/>
                <a:cs typeface="Times New Roman" panose="02020603050405020304" pitchFamily="18" charset="0"/>
              </a:rPr>
              <a:t>Greyromantic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greyromantic</a:t>
            </a:r>
            <a:r>
              <a:rPr lang="en-US" sz="1800" dirty="0">
                <a:effectLst/>
                <a:latin typeface="Arial" panose="020B0604020202020204" pitchFamily="34" charset="0"/>
                <a:ea typeface="Calibri" panose="020F0502020204030204" pitchFamily="34" charset="0"/>
                <a:cs typeface="Times New Roman" panose="02020603050405020304" pitchFamily="18" charset="0"/>
              </a:rPr>
              <a:t>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Experiencing romantic attraction rarely, weakly, under limited circumstances, or in another way that differs from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allos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Demiromantic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demiromantic flag)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Not experiencing romantic attraction unless a strong emotional bond has been formed first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None/>
            </a:pPr>
            <a:endParaRPr lang="en" sz="10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None/>
            </a:pPr>
            <a:r>
              <a:rPr lang="en" sz="1000" b="1" dirty="0">
                <a:solidFill>
                  <a:schemeClr val="dk1"/>
                </a:solidFill>
                <a:latin typeface="Verdana"/>
                <a:ea typeface="Verdana"/>
                <a:cs typeface="Verdana"/>
                <a:sym typeface="Verdana"/>
              </a:rPr>
              <a:t>Speaker notes: </a:t>
            </a:r>
            <a:r>
              <a:rPr lang="en" sz="1000" dirty="0">
                <a:solidFill>
                  <a:schemeClr val="dk1"/>
                </a:solidFill>
                <a:latin typeface="Verdana"/>
                <a:ea typeface="Verdana"/>
                <a:cs typeface="Verdana"/>
                <a:sym typeface="Verdana"/>
              </a:rPr>
              <a:t>Aromanticism and asexuality are spectra representing a diversity of experiences and identities.  There are some people who may not fit the strictest definition of the words asexual or aromantic but feel their experience aligns more with asexuality or aromanticism than with other orientations.  Several terms, sometimes called microlabels, emerged to describe these types of experiences.</a:t>
            </a:r>
            <a:endParaRPr sz="10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None/>
            </a:pP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Grey- (sexual/romantic) describes people who experience attraction only rarely, weakly, under limited circumstances, or in another way that significantly differs from allo(ro)s.  This is sometimes used as an umbrella term for people who are aspec but not "flat out" aromantic or asexual at the end of </a:t>
            </a:r>
            <a:r>
              <a:rPr lang="en-GB" sz="1000" dirty="0" err="1">
                <a:solidFill>
                  <a:schemeClr val="dk1"/>
                </a:solidFill>
                <a:latin typeface="Verdana"/>
                <a:ea typeface="Verdana"/>
                <a:cs typeface="Verdana"/>
                <a:sym typeface="Verdana"/>
              </a:rPr>
              <a:t>th</a:t>
            </a:r>
            <a:r>
              <a:rPr lang="en" sz="1000" dirty="0">
                <a:solidFill>
                  <a:schemeClr val="dk1"/>
                </a:solidFill>
                <a:latin typeface="Verdana"/>
                <a:ea typeface="Verdana"/>
                <a:cs typeface="Verdana"/>
                <a:sym typeface="Verdana"/>
              </a:rPr>
              <a:t>e spectrum - in other words, they fall into the grey area between either end of the spectrum - and it is also a complete identity in itself.</a:t>
            </a:r>
            <a:endParaRPr sz="1000" dirty="0">
              <a:solidFill>
                <a:schemeClr val="dk1"/>
              </a:solidFill>
              <a:latin typeface="Verdana"/>
              <a:ea typeface="Verdana"/>
              <a:cs typeface="Verdana"/>
              <a:sym typeface="Verdana"/>
            </a:endParaRPr>
          </a:p>
          <a:p>
            <a:pPr marL="914400" lvl="1"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Allo stands for allosexual, a term for people who have a sexual orientation that is not asexual, such as bisexual</a:t>
            </a:r>
            <a:endParaRPr sz="1000" dirty="0">
              <a:solidFill>
                <a:schemeClr val="dk1"/>
              </a:solidFill>
              <a:latin typeface="Verdana"/>
              <a:ea typeface="Verdana"/>
              <a:cs typeface="Verdana"/>
              <a:sym typeface="Verdana"/>
            </a:endParaRPr>
          </a:p>
          <a:p>
            <a:pPr marL="914400" lvl="1"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Alloro stands for alloromantic, a term for people who have a romantic orientation that is not aromantic, such as panromantic</a:t>
            </a: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Demi- (sexual/romantic) describes people who do not experience attraction unless a strong emotional bond has been formed first.  The emotional connection is a necessary but not sufficient factor.</a:t>
            </a: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Quoi- (sexual/romantic) describes people who cannot distinguish clearly between romantic or sexual attraction and platonic attraction or bonds.  They may mistake one for the other or not differentiate them at all.</a:t>
            </a: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Lith- (sexual/romantic) describes people who may experience attraction and may like the idea of being in a relationship in theory, but they stop experiencing the attraction if it is reciprocated or if they enter an actual relationship, and they may be uncomfortable with the thought of that happening.</a:t>
            </a: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Aego- and autochoris- (sexual/romantic) are two prefixes both used to describe people who may have fantasies and enjoy the idea of sexual or romantic activities, but they do not wish to be a participant themselves.  This</a:t>
            </a:r>
            <a:r>
              <a:rPr lang="en" sz="1000" baseline="0" dirty="0">
                <a:solidFill>
                  <a:schemeClr val="dk1"/>
                </a:solidFill>
                <a:latin typeface="Verdana"/>
                <a:ea typeface="Verdana"/>
                <a:cs typeface="Verdana"/>
                <a:sym typeface="Verdana"/>
              </a:rPr>
              <a:t> is often described as</a:t>
            </a:r>
            <a:r>
              <a:rPr lang="en" sz="1000" dirty="0">
                <a:solidFill>
                  <a:schemeClr val="dk1"/>
                </a:solidFill>
                <a:latin typeface="Verdana"/>
                <a:ea typeface="Verdana"/>
                <a:cs typeface="Verdana"/>
                <a:sym typeface="Verdana"/>
              </a:rPr>
              <a:t> feeling a disconnect between oneself and the concept of attraction or relationships, and they may only enjoy the hypothetical concept when it's a situation they couldn't possibly be in (for example, they may enjoy porn or romance novels, but possess no desire to participate in the activities depicted).</a:t>
            </a: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Fray- (sexual/romantic) describes people who only experience attraction to people they are less familiar with.  They may lose the attraction entirely upon getting to know the other person.  This is sometimes thought of as the opposite of demi.</a:t>
            </a: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Recipro- (sexual/romantic) describes people who only experience attraction after they know someone is attracted to them.  Because the attraction is reciprocal, they might worry that their feelings are in some way "less than" those of the person who originated interest.</a:t>
            </a:r>
            <a:endParaRPr sz="1000" dirty="0">
              <a:solidFill>
                <a:schemeClr val="dk1"/>
              </a:solidFill>
              <a:latin typeface="Verdana"/>
              <a:ea typeface="Verdana"/>
              <a:cs typeface="Verdana"/>
              <a:sym typeface="Verdana"/>
            </a:endParaRPr>
          </a:p>
          <a:p>
            <a:pPr marL="457200" lvl="0" indent="-292100" algn="l" rtl="0">
              <a:lnSpc>
                <a:spcPct val="100000"/>
              </a:lnSpc>
              <a:spcBef>
                <a:spcPts val="0"/>
              </a:spcBef>
              <a:spcAft>
                <a:spcPts val="0"/>
              </a:spcAft>
              <a:buClr>
                <a:schemeClr val="dk1"/>
              </a:buClr>
              <a:buSzPts val="1000"/>
              <a:buFont typeface="Verdana"/>
              <a:buChar char="●"/>
            </a:pPr>
            <a:r>
              <a:rPr lang="en" sz="1000" dirty="0">
                <a:solidFill>
                  <a:schemeClr val="dk1"/>
                </a:solidFill>
                <a:latin typeface="Verdana"/>
                <a:ea typeface="Verdana"/>
                <a:cs typeface="Verdana"/>
                <a:sym typeface="Verdana"/>
              </a:rPr>
              <a:t>(Ace/Aro) -flux describes people who fluctuate along the spectrum, between asexual and allosexual or aromantic and alloromantic.  Some people who are aceflux or aroflux will always stay within the asexual or aromantic spectrum, while others may occasionally fall outside of it.</a:t>
            </a:r>
          </a:p>
          <a:p>
            <a:pPr marL="165100" lvl="0" indent="0" algn="l" rtl="0">
              <a:lnSpc>
                <a:spcPct val="100000"/>
              </a:lnSpc>
              <a:spcBef>
                <a:spcPts val="0"/>
              </a:spcBef>
              <a:spcAft>
                <a:spcPts val="0"/>
              </a:spcAft>
              <a:buClr>
                <a:schemeClr val="dk1"/>
              </a:buClr>
              <a:buSzPts val="1000"/>
              <a:buFont typeface="Verdana"/>
              <a:buNone/>
            </a:pPr>
            <a:endParaRPr lang="en" sz="1000" dirty="0">
              <a:solidFill>
                <a:schemeClr val="dk1"/>
              </a:solidFill>
              <a:latin typeface="Verdana"/>
              <a:ea typeface="Verdana"/>
              <a:cs typeface="Verdana"/>
              <a:sym typeface="Verdana"/>
            </a:endParaRPr>
          </a:p>
          <a:p>
            <a:pPr marL="165100" lvl="0" indent="0" algn="l" rtl="0">
              <a:lnSpc>
                <a:spcPct val="100000"/>
              </a:lnSpc>
              <a:spcBef>
                <a:spcPts val="0"/>
              </a:spcBef>
              <a:spcAft>
                <a:spcPts val="0"/>
              </a:spcAft>
              <a:buClr>
                <a:schemeClr val="dk1"/>
              </a:buClr>
              <a:buSzPts val="1000"/>
              <a:buFont typeface="Verdana"/>
              <a:buNone/>
            </a:pPr>
            <a:r>
              <a:rPr lang="en" sz="1000" i="0" baseline="0" dirty="0">
                <a:solidFill>
                  <a:schemeClr val="dk1"/>
                </a:solidFill>
                <a:latin typeface="Verdana"/>
                <a:ea typeface="Verdana"/>
                <a:cs typeface="Verdana"/>
                <a:sym typeface="Verdana"/>
              </a:rPr>
              <a:t>In part due to the lack of recognition and awareness around aromanticism and asexuality, and the stifling expectations of compulsory sexuality and amatonormativity, many more terms have been coined by people seeking a way to describe their specific experiences.</a:t>
            </a:r>
          </a:p>
          <a:p>
            <a:pPr marL="165100" lvl="0" indent="0" algn="l" rtl="0">
              <a:lnSpc>
                <a:spcPct val="100000"/>
              </a:lnSpc>
              <a:spcBef>
                <a:spcPts val="0"/>
              </a:spcBef>
              <a:spcAft>
                <a:spcPts val="0"/>
              </a:spcAft>
              <a:buClr>
                <a:schemeClr val="dk1"/>
              </a:buClr>
              <a:buSzPts val="1000"/>
              <a:buFont typeface="Verdana"/>
              <a:buNone/>
            </a:pPr>
            <a:endParaRPr lang="en" sz="1000" dirty="0">
              <a:solidFill>
                <a:schemeClr val="dk1"/>
              </a:solidFill>
              <a:latin typeface="Verdana"/>
              <a:ea typeface="Verdana"/>
              <a:cs typeface="Verdana"/>
              <a:sym typeface="Verdana"/>
            </a:endParaRPr>
          </a:p>
          <a:p>
            <a:pPr marL="165100" marR="0" lvl="0" indent="0" algn="l" defTabSz="914400" rtl="0" eaLnBrk="1" fontAlgn="auto" latinLnBrk="0" hangingPunct="1">
              <a:lnSpc>
                <a:spcPct val="100000"/>
              </a:lnSpc>
              <a:spcBef>
                <a:spcPts val="0"/>
              </a:spcBef>
              <a:spcAft>
                <a:spcPts val="0"/>
              </a:spcAft>
              <a:buClr>
                <a:schemeClr val="dk1"/>
              </a:buClr>
              <a:buSzPts val="1000"/>
              <a:buFont typeface="Verdana"/>
              <a:buNone/>
              <a:tabLst/>
              <a:defRPr/>
            </a:pPr>
            <a:r>
              <a:rPr lang="en" sz="1000" dirty="0">
                <a:solidFill>
                  <a:schemeClr val="dk1"/>
                </a:solidFill>
                <a:latin typeface="Verdana"/>
                <a:ea typeface="Verdana"/>
                <a:cs typeface="Verdana"/>
                <a:sym typeface="Verdana"/>
              </a:rPr>
              <a:t>It's important not to conflate</a:t>
            </a:r>
            <a:r>
              <a:rPr lang="en" sz="1000" baseline="0" dirty="0">
                <a:solidFill>
                  <a:schemeClr val="dk1"/>
                </a:solidFill>
                <a:latin typeface="Verdana"/>
                <a:ea typeface="Verdana"/>
                <a:cs typeface="Verdana"/>
                <a:sym typeface="Verdana"/>
              </a:rPr>
              <a:t> aspec identities with neurodivergence or with trauma or to assume that one is the result of the other.  They are not the same.  An aspec identity doesn't indicate neurodivergence or trauma, and vice versa.  However, these things are not mutually exclusive and can influence each other.  For example, </a:t>
            </a:r>
            <a:r>
              <a:rPr lang="en" sz="1000" b="1" baseline="0" dirty="0">
                <a:solidFill>
                  <a:schemeClr val="dk1"/>
                </a:solidFill>
                <a:latin typeface="Verdana"/>
                <a:ea typeface="Verdana"/>
                <a:cs typeface="Verdana"/>
                <a:sym typeface="Verdana"/>
              </a:rPr>
              <a:t>n</a:t>
            </a:r>
            <a:r>
              <a:rPr lang="en-US" sz="1000" b="1" dirty="0" err="1">
                <a:solidFill>
                  <a:schemeClr val="dk1"/>
                </a:solidFill>
                <a:latin typeface="Verdana"/>
                <a:ea typeface="Verdana"/>
                <a:cs typeface="Verdana"/>
                <a:sym typeface="Verdana"/>
              </a:rPr>
              <a:t>ebula</a:t>
            </a:r>
            <a:r>
              <a:rPr lang="en-US" sz="1000" b="1" dirty="0">
                <a:solidFill>
                  <a:schemeClr val="dk1"/>
                </a:solidFill>
                <a:latin typeface="Verdana"/>
                <a:ea typeface="Verdana"/>
                <a:cs typeface="Verdana"/>
                <a:sym typeface="Verdana"/>
              </a:rPr>
              <a:t>-</a:t>
            </a:r>
            <a:r>
              <a:rPr lang="en-US" sz="1000" dirty="0">
                <a:solidFill>
                  <a:schemeClr val="dk1"/>
                </a:solidFill>
                <a:latin typeface="Verdana"/>
                <a:ea typeface="Verdana"/>
                <a:cs typeface="Verdana"/>
                <a:sym typeface="Verdana"/>
              </a:rPr>
              <a:t> (sexual/romantic)</a:t>
            </a:r>
            <a:r>
              <a:rPr lang="en-US" sz="1000" baseline="0" dirty="0">
                <a:solidFill>
                  <a:schemeClr val="dk1"/>
                </a:solidFill>
                <a:latin typeface="Verdana"/>
                <a:ea typeface="Verdana"/>
                <a:cs typeface="Verdana"/>
                <a:sym typeface="Verdana"/>
              </a:rPr>
              <a:t> is similar to quoi- (sexual/romantic) but specifically for neurodivergent people who cannot clearly distinguish (sexual/romantic) attraction from platonic attraction or bonds </a:t>
            </a:r>
            <a:r>
              <a:rPr lang="en-US" sz="1000" i="1" baseline="0" dirty="0">
                <a:solidFill>
                  <a:schemeClr val="dk1"/>
                </a:solidFill>
                <a:latin typeface="Verdana"/>
                <a:ea typeface="Verdana"/>
                <a:cs typeface="Verdana"/>
                <a:sym typeface="Verdana"/>
              </a:rPr>
              <a:t>because</a:t>
            </a:r>
            <a:r>
              <a:rPr lang="en-US" sz="1000" baseline="0" dirty="0">
                <a:solidFill>
                  <a:schemeClr val="dk1"/>
                </a:solidFill>
                <a:latin typeface="Verdana"/>
                <a:ea typeface="Verdana"/>
                <a:cs typeface="Verdana"/>
                <a:sym typeface="Verdana"/>
              </a:rPr>
              <a:t> of their neurodivergence.</a:t>
            </a:r>
            <a:endParaRPr lang="en-US" sz="1000" dirty="0">
              <a:solidFill>
                <a:schemeClr val="dk1"/>
              </a:solidFill>
              <a:latin typeface="Verdana"/>
              <a:ea typeface="Verdana"/>
              <a:cs typeface="Verdana"/>
              <a:sym typeface="Verdana"/>
            </a:endParaRPr>
          </a:p>
          <a:p>
            <a:pPr marL="165100" lvl="0" indent="0" algn="l" rtl="0">
              <a:lnSpc>
                <a:spcPct val="100000"/>
              </a:lnSpc>
              <a:spcBef>
                <a:spcPts val="0"/>
              </a:spcBef>
              <a:spcAft>
                <a:spcPts val="0"/>
              </a:spcAft>
              <a:buClr>
                <a:schemeClr val="dk1"/>
              </a:buClr>
              <a:buSzPts val="1000"/>
              <a:buFont typeface="Verdana"/>
              <a:buNone/>
            </a:pPr>
            <a:endParaRPr lang="en" sz="1000" dirty="0">
              <a:solidFill>
                <a:schemeClr val="dk1"/>
              </a:solidFill>
              <a:latin typeface="Verdana"/>
              <a:ea typeface="Verdana"/>
              <a:cs typeface="Verdana"/>
              <a:sym typeface="Verdana"/>
            </a:endParaRPr>
          </a:p>
          <a:p>
            <a:pPr marL="165100" lvl="0" indent="0" algn="l" rtl="0">
              <a:lnSpc>
                <a:spcPct val="100000"/>
              </a:lnSpc>
              <a:spcBef>
                <a:spcPts val="0"/>
              </a:spcBef>
              <a:spcAft>
                <a:spcPts val="0"/>
              </a:spcAft>
              <a:buClr>
                <a:schemeClr val="dk1"/>
              </a:buClr>
              <a:buSzPts val="1000"/>
              <a:buFont typeface="Verdana"/>
              <a:buNone/>
            </a:pPr>
            <a:r>
              <a:rPr lang="en" sz="1000" dirty="0">
                <a:solidFill>
                  <a:schemeClr val="dk1"/>
                </a:solidFill>
                <a:latin typeface="Verdana"/>
                <a:ea typeface="Verdana"/>
                <a:cs typeface="Verdana"/>
                <a:sym typeface="Verdana"/>
              </a:rPr>
              <a:t>Furthermore, some people </a:t>
            </a:r>
            <a:r>
              <a:rPr lang="en" sz="1000" i="1" dirty="0">
                <a:solidFill>
                  <a:schemeClr val="dk1"/>
                </a:solidFill>
                <a:latin typeface="Verdana"/>
                <a:ea typeface="Verdana"/>
                <a:cs typeface="Verdana"/>
                <a:sym typeface="Verdana"/>
              </a:rPr>
              <a:t>do</a:t>
            </a:r>
            <a:r>
              <a:rPr lang="en" sz="1000" dirty="0">
                <a:solidFill>
                  <a:schemeClr val="dk1"/>
                </a:solidFill>
                <a:latin typeface="Verdana"/>
                <a:ea typeface="Verdana"/>
                <a:cs typeface="Verdana"/>
                <a:sym typeface="Verdana"/>
              </a:rPr>
              <a:t> identify as aspec because of trauma.</a:t>
            </a:r>
            <a:r>
              <a:rPr lang="en" sz="1000" baseline="0" dirty="0">
                <a:solidFill>
                  <a:schemeClr val="dk1"/>
                </a:solidFill>
                <a:latin typeface="Verdana"/>
                <a:ea typeface="Verdana"/>
                <a:cs typeface="Verdana"/>
                <a:sym typeface="Verdana"/>
              </a:rPr>
              <a:t>  </a:t>
            </a:r>
            <a:r>
              <a:rPr lang="en" sz="1000" b="1" baseline="0" dirty="0">
                <a:solidFill>
                  <a:schemeClr val="dk1"/>
                </a:solidFill>
                <a:latin typeface="Verdana"/>
                <a:ea typeface="Verdana"/>
                <a:cs typeface="Verdana"/>
                <a:sym typeface="Verdana"/>
              </a:rPr>
              <a:t>C</a:t>
            </a:r>
            <a:r>
              <a:rPr lang="en" sz="1000" b="1" dirty="0">
                <a:solidFill>
                  <a:schemeClr val="dk1"/>
                </a:solidFill>
                <a:latin typeface="Verdana"/>
                <a:ea typeface="Verdana"/>
                <a:cs typeface="Verdana"/>
                <a:sym typeface="Verdana"/>
              </a:rPr>
              <a:t>aed-</a:t>
            </a:r>
            <a:r>
              <a:rPr lang="en" sz="1000" baseline="0" dirty="0">
                <a:solidFill>
                  <a:schemeClr val="dk1"/>
                </a:solidFill>
                <a:latin typeface="Verdana"/>
                <a:ea typeface="Verdana"/>
                <a:cs typeface="Verdana"/>
                <a:sym typeface="Verdana"/>
              </a:rPr>
              <a:t> (sexual/romantic) is specifically for people who have experienced trauma and feel as though their ability to experience attraction has been "cut away" from them due to their trauma.  If someone identifies this way, it is still </a:t>
            </a:r>
            <a:r>
              <a:rPr lang="en" sz="1000" i="1" baseline="0" dirty="0">
                <a:solidFill>
                  <a:schemeClr val="dk1"/>
                </a:solidFill>
                <a:latin typeface="Verdana"/>
                <a:ea typeface="Verdana"/>
                <a:cs typeface="Verdana"/>
                <a:sym typeface="Verdana"/>
              </a:rPr>
              <a:t>never</a:t>
            </a:r>
            <a:r>
              <a:rPr lang="en" sz="1000" baseline="0" dirty="0">
                <a:solidFill>
                  <a:schemeClr val="dk1"/>
                </a:solidFill>
                <a:latin typeface="Verdana"/>
                <a:ea typeface="Verdana"/>
                <a:cs typeface="Verdana"/>
                <a:sym typeface="Verdana"/>
              </a:rPr>
              <a:t> appropriate to treat anyone's orientation as something to be "fixed."  Do not equate recovery with becoming comfortable with sex or romance, and do not assume that is a desired or healthy recovery goal for someone to work toward, either.  Sex and romance are not essential to life and it is okay for someone to never want or engage in those things.  Being healthy does </a:t>
            </a:r>
            <a:r>
              <a:rPr lang="en" sz="1000" i="1" baseline="0" dirty="0">
                <a:solidFill>
                  <a:schemeClr val="dk1"/>
                </a:solidFill>
                <a:latin typeface="Verdana"/>
                <a:ea typeface="Verdana"/>
                <a:cs typeface="Verdana"/>
                <a:sym typeface="Verdana"/>
              </a:rPr>
              <a:t>not</a:t>
            </a:r>
            <a:r>
              <a:rPr lang="en" sz="1000" i="0" baseline="0" dirty="0">
                <a:solidFill>
                  <a:schemeClr val="dk1"/>
                </a:solidFill>
                <a:latin typeface="Verdana"/>
                <a:ea typeface="Verdana"/>
                <a:cs typeface="Verdana"/>
                <a:sym typeface="Verdana"/>
              </a:rPr>
              <a:t> mean "being allosexual and alloromantic."</a:t>
            </a:r>
          </a:p>
          <a:p>
            <a:pPr marL="165100" lvl="0" indent="0" algn="l" rtl="0">
              <a:lnSpc>
                <a:spcPct val="100000"/>
              </a:lnSpc>
              <a:spcBef>
                <a:spcPts val="0"/>
              </a:spcBef>
              <a:spcAft>
                <a:spcPts val="0"/>
              </a:spcAft>
              <a:buClr>
                <a:schemeClr val="dk1"/>
              </a:buClr>
              <a:buSzPts val="1000"/>
              <a:buFont typeface="Verdana"/>
              <a:buNone/>
            </a:pPr>
            <a:endParaRPr lang="en" sz="1000" i="0" baseline="0" dirty="0">
              <a:solidFill>
                <a:schemeClr val="dk1"/>
              </a:solidFill>
              <a:latin typeface="Verdana"/>
              <a:ea typeface="Verdana"/>
              <a:cs typeface="Verdana"/>
              <a:sym typeface="Verdana"/>
            </a:endParaRPr>
          </a:p>
          <a:p>
            <a:pPr marL="165100" lvl="0" indent="0" algn="l" rtl="0">
              <a:lnSpc>
                <a:spcPct val="100000"/>
              </a:lnSpc>
              <a:spcBef>
                <a:spcPts val="0"/>
              </a:spcBef>
              <a:spcAft>
                <a:spcPts val="0"/>
              </a:spcAft>
              <a:buClr>
                <a:schemeClr val="dk1"/>
              </a:buClr>
              <a:buSzPts val="1000"/>
              <a:buFont typeface="Verdana"/>
              <a:buNone/>
            </a:pPr>
            <a:r>
              <a:rPr lang="en" sz="1000" i="0" baseline="0" dirty="0">
                <a:solidFill>
                  <a:schemeClr val="dk1"/>
                </a:solidFill>
                <a:latin typeface="Verdana"/>
                <a:ea typeface="Verdana"/>
                <a:cs typeface="Verdana"/>
                <a:sym typeface="Verdana"/>
              </a:rPr>
              <a:t>People come to aspec identities in many ways, and the way they understand themselves and their experiences is valid no matter what their reasons (or lack thereof).  They deserve to be supported in their journeys of identity development, not doubted or invalidated.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a5002bb4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a5002bb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Compulsory Sexuality and Amatonormativity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Helvetica Neue"/>
              </a:rPr>
              <a:t>Compulsory Sexuality: “... scholars have begun to use the term compulsory sexuality to describe </a:t>
            </a:r>
            <a:r>
              <a:rPr lang="en-US" sz="1800" b="1" dirty="0">
                <a:solidFill>
                  <a:srgbClr val="000000"/>
                </a:solidFill>
                <a:effectLst/>
                <a:latin typeface="Arial" panose="020B0604020202020204" pitchFamily="34" charset="0"/>
                <a:ea typeface="Helvetica Neue"/>
              </a:rPr>
              <a:t>the assumption that all people are sexual</a:t>
            </a:r>
            <a:r>
              <a:rPr lang="en-US" sz="1800" dirty="0">
                <a:solidFill>
                  <a:srgbClr val="000000"/>
                </a:solidFill>
                <a:effectLst/>
                <a:latin typeface="Arial" panose="020B0604020202020204" pitchFamily="34" charset="0"/>
                <a:ea typeface="Helvetica Neue"/>
              </a:rPr>
              <a:t> and to describe </a:t>
            </a:r>
            <a:r>
              <a:rPr lang="en-US" sz="1800" b="1" dirty="0">
                <a:solidFill>
                  <a:srgbClr val="000000"/>
                </a:solidFill>
                <a:effectLst/>
                <a:latin typeface="Arial" panose="020B0604020202020204" pitchFamily="34" charset="0"/>
                <a:ea typeface="Helvetica Neue"/>
              </a:rPr>
              <a:t>the social norms and practices that both marginalize various forms of </a:t>
            </a:r>
            <a:r>
              <a:rPr lang="en-US" sz="1800" b="1" dirty="0" err="1">
                <a:solidFill>
                  <a:srgbClr val="000000"/>
                </a:solidFill>
                <a:effectLst/>
                <a:latin typeface="Arial" panose="020B0604020202020204" pitchFamily="34" charset="0"/>
                <a:ea typeface="Helvetica Neue"/>
              </a:rPr>
              <a:t>nonsexuality</a:t>
            </a:r>
            <a:r>
              <a:rPr lang="en-US" sz="1800" b="1" dirty="0">
                <a:solidFill>
                  <a:srgbClr val="000000"/>
                </a:solidFill>
                <a:effectLst/>
                <a:latin typeface="Arial" panose="020B0604020202020204" pitchFamily="34" charset="0"/>
                <a:ea typeface="Helvetica Neue"/>
              </a:rPr>
              <a:t> and compel people to experience themselves as desiring subjects, take up sexual identities, and engage in sexual activity</a:t>
            </a:r>
            <a:r>
              <a:rPr lang="en-US" sz="1800" dirty="0">
                <a:solidFill>
                  <a:srgbClr val="000000"/>
                </a:solidFill>
                <a:effectLst/>
                <a:latin typeface="Arial" panose="020B0604020202020204" pitchFamily="34" charset="0"/>
                <a:ea typeface="Helvetica Neue"/>
              </a:rPr>
              <a:t>.” Kristina Gupta, “Compulsory Sexuality: Evaluating an Emerging Concept”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Helvetica Neue"/>
              </a:rPr>
              <a:t>Amatonormativity: “... the assumptions that </a:t>
            </a:r>
            <a:r>
              <a:rPr lang="en-US" sz="1800" b="1" dirty="0">
                <a:solidFill>
                  <a:srgbClr val="000000"/>
                </a:solidFill>
                <a:effectLst/>
                <a:latin typeface="Arial" panose="020B0604020202020204" pitchFamily="34" charset="0"/>
                <a:ea typeface="Helvetica Neue"/>
              </a:rPr>
              <a:t>a central, exclusive, amorous relationship is normal for humans, in that it is a universally shared goal, and that such a relationship is normative, in that it should be aimed at in preference to other relationship types</a:t>
            </a:r>
            <a:r>
              <a:rPr lang="en-US" sz="1800" dirty="0">
                <a:solidFill>
                  <a:srgbClr val="000000"/>
                </a:solidFill>
                <a:effectLst/>
                <a:latin typeface="Arial" panose="020B0604020202020204" pitchFamily="34" charset="0"/>
                <a:ea typeface="Helvetica Neue"/>
              </a:rPr>
              <a:t>.</a:t>
            </a:r>
            <a:r>
              <a:rPr lang="en-US" sz="1800" b="1" dirty="0">
                <a:solidFill>
                  <a:srgbClr val="000000"/>
                </a:solidFill>
                <a:effectLst/>
                <a:latin typeface="Arial" panose="020B0604020202020204" pitchFamily="34" charset="0"/>
                <a:ea typeface="Helvetica Neue"/>
              </a:rPr>
              <a:t> </a:t>
            </a:r>
            <a:r>
              <a:rPr lang="en-US" sz="1800" dirty="0">
                <a:solidFill>
                  <a:srgbClr val="000000"/>
                </a:solidFill>
                <a:effectLst/>
                <a:latin typeface="Arial" panose="020B0604020202020204" pitchFamily="34" charset="0"/>
                <a:ea typeface="Helvetica Neue"/>
              </a:rPr>
              <a:t>… Amatonormativity prompts the sacrifice of other relationships to romantic love and marriage and relegates friendship and </a:t>
            </a:r>
            <a:r>
              <a:rPr lang="en-US" sz="1800" dirty="0" err="1">
                <a:solidFill>
                  <a:srgbClr val="000000"/>
                </a:solidFill>
                <a:effectLst/>
                <a:latin typeface="Arial" panose="020B0604020202020204" pitchFamily="34" charset="0"/>
                <a:ea typeface="Helvetica Neue"/>
              </a:rPr>
              <a:t>solitudinousness</a:t>
            </a:r>
            <a:r>
              <a:rPr lang="en-US" sz="1800" dirty="0">
                <a:solidFill>
                  <a:srgbClr val="000000"/>
                </a:solidFill>
                <a:effectLst/>
                <a:latin typeface="Arial" panose="020B0604020202020204" pitchFamily="34" charset="0"/>
                <a:ea typeface="Helvetica Neue"/>
              </a:rPr>
              <a:t> to cultural invisibility.” Elizabeth Brake, </a:t>
            </a:r>
            <a:r>
              <a:rPr lang="en-US" sz="1800" i="1" dirty="0">
                <a:solidFill>
                  <a:srgbClr val="000000"/>
                </a:solidFill>
                <a:effectLst/>
                <a:latin typeface="Arial" panose="020B0604020202020204" pitchFamily="34" charset="0"/>
                <a:ea typeface="Helvetica Neue"/>
              </a:rPr>
              <a:t>Minimizing Marriage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Speaker notes: </a:t>
            </a:r>
            <a:r>
              <a:rPr lang="en-US" sz="1800" dirty="0">
                <a:effectLst/>
                <a:latin typeface="Arial" panose="020B0604020202020204" pitchFamily="34" charset="0"/>
                <a:ea typeface="Calibri" panose="020F0502020204030204" pitchFamily="34" charset="0"/>
                <a:cs typeface="Times New Roman" panose="02020603050405020304" pitchFamily="18" charset="0"/>
              </a:rPr>
              <a:t>In our society, romance and sex are both seen as key life milestones, essential to human experience, and biological inevitabilities.  These attitudes are described by compulsory sexuality and amatonormativity, and they contribute to stigma against aspec people and invalidation of aspec identities.  They also directly support rape culture and undermine principles of consent.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Compulsory sexuality is the sociocultural assumption that everyone has or will eventually have sex and is interested in sex.  This involves stigma and stereotypes against people who don’t have or haven’t had sex, such as that they are frigid or immature.  It intertwines with amatonormativity in that people are expected to form romantic-sexual coupled relationships, and sex is often held up as a special expression of romantic love, so people who do not want to have sex are often told that they cannot be a good romantic partner.  People are also assumed to be open to potentially being a sexual partner, and if they are not in a relationship, they are more likely to experience sexual harassment.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term amatonormativity was coined by Elizabeth Brake and refers to the disproportionate focus on romantic relationships above all else and the widespread assumption that finding romantic love is a universally shared goal.  It describes the systemic way in which these sociocultural ideas and norms are upheld - this includes the formal institution of marriage and the thousands of legal benefits it confers.  Amatonormativity dictates that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couplehood</a:t>
            </a:r>
            <a:r>
              <a:rPr lang="en-US" sz="1800" dirty="0">
                <a:effectLst/>
                <a:latin typeface="Arial" panose="020B0604020202020204" pitchFamily="34" charset="0"/>
                <a:ea typeface="Calibri" panose="020F0502020204030204" pitchFamily="34" charset="0"/>
                <a:cs typeface="Times New Roman" panose="02020603050405020304" pitchFamily="18" charset="0"/>
              </a:rPr>
              <a:t>, and marriage in particular, is a special site of morality and a sign of maturity.  People who do not want to engage in romance are subject to stigma and stereotypes against them, such as that they are heartless or inhuman, as well as vilification for any sex they may have.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ce730d0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ce730d0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Intersection with Other Forms of Marginalization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People with other marginalized identities are denied agency over their orientations and their romantic and/or sexual behavior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Many ethnicities are hypersexualized or desexualized, and those stereotypes can make it difficult to identify with or claim an aspec identity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Stigma, stereotypes, and desirability politics around body types, gender, disability, and neurodivergence can also impact one’s comfort with an aspec identity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Things like lack of interest in sex, romance, and/or committed monogamous relationships are pathologized and listed as disorder criteria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 sz="1000" dirty="0">
              <a:latin typeface="Verdana"/>
              <a:ea typeface="Verdana"/>
              <a:cs typeface="Verdana"/>
              <a:sym typeface="Verdana"/>
            </a:endParaRPr>
          </a:p>
          <a:p>
            <a:pPr marL="0" lvl="0" indent="0" algn="l" rtl="0">
              <a:spcBef>
                <a:spcPts val="0"/>
              </a:spcBef>
              <a:spcAft>
                <a:spcPts val="0"/>
              </a:spcAft>
              <a:buNone/>
            </a:pPr>
            <a:endParaRPr lang="en" sz="1000" dirty="0">
              <a:latin typeface="Verdana"/>
              <a:ea typeface="Verdana"/>
              <a:cs typeface="Verdana"/>
              <a:sym typeface="Verdana"/>
            </a:endParaRPr>
          </a:p>
          <a:p>
            <a:pPr marL="0" lvl="0" indent="0" algn="l" rtl="0">
              <a:spcBef>
                <a:spcPts val="0"/>
              </a:spcBef>
              <a:spcAft>
                <a:spcPts val="0"/>
              </a:spcAft>
              <a:buNone/>
            </a:pPr>
            <a:r>
              <a:rPr lang="en" sz="1000" b="1" dirty="0">
                <a:latin typeface="Verdana"/>
                <a:ea typeface="Verdana"/>
                <a:cs typeface="Verdana"/>
                <a:sym typeface="Verdana"/>
              </a:rPr>
              <a:t>Speaker notes:</a:t>
            </a:r>
            <a:r>
              <a:rPr lang="en" sz="1000" b="0" dirty="0">
                <a:latin typeface="Verdana"/>
                <a:ea typeface="Verdana"/>
                <a:cs typeface="Verdana"/>
                <a:sym typeface="Verdana"/>
              </a:rPr>
              <a:t> </a:t>
            </a:r>
            <a:r>
              <a:rPr lang="en" sz="1000" dirty="0">
                <a:latin typeface="Verdana"/>
                <a:ea typeface="Verdana"/>
                <a:cs typeface="Verdana"/>
                <a:sym typeface="Verdana"/>
              </a:rPr>
              <a:t>Stereotypes of other marginalised identities often deny people’s agency over their orientations and their romantic and/or sexual behaviour.  </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People who are hypersexualised are sexually objectified and assumed to be “overly” sexual, to have sexual desire that is “too much”; to be always sexually interested and available, never saying no; and to be predatory and sexually aggressive.</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People who are desexualised are denied the possibility of sexuality and sexual agency; they are viewed as undesirable and often assumed to be incapable of understanding and/or desiring sex.  They are often deromanticised as well based on the assumptions of being undesirable and underdeveloped.</a:t>
            </a:r>
            <a:endParaRPr sz="1000" dirty="0">
              <a:latin typeface="Verdana"/>
              <a:ea typeface="Verdana"/>
              <a:cs typeface="Verdana"/>
              <a:sym typeface="Verdana"/>
            </a:endParaRPr>
          </a:p>
          <a:p>
            <a:pPr marL="0" lvl="0" indent="0" algn="l" rtl="0">
              <a:spcBef>
                <a:spcPts val="0"/>
              </a:spcBef>
              <a:spcAft>
                <a:spcPts val="0"/>
              </a:spcAft>
              <a:buNone/>
            </a:pPr>
            <a:r>
              <a:rPr lang="en" sz="1000" dirty="0">
                <a:latin typeface="Verdana"/>
                <a:ea typeface="Verdana"/>
                <a:cs typeface="Verdana"/>
                <a:sym typeface="Verdana"/>
              </a:rPr>
              <a:t>Some examples:</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Asian men in western culture are desexualised and deromanticised, which has roots in immigration restrictions against Asians that wouldn’t allow Asian men to settle or marry because they were viewed as a threat to white supremacy and the “purity” of white women.</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Other men of colour, particularly black men and Native men, are hypersexualised and stereotyped as sexually aggressive, predatory, and uncivilised.  These stereotypes can be traced back to white settlers, again viewing men of other races and ethnicities as a threat to white supremacy and the “purity” of white women.</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Asian women are fetishised by racial stereotypes, sexualised yet assumed not to have sexual desires or agency of their own, instead being ultra-submissive to the sexual desires of men.  This has roots in the sexual violence perpetrated during military occupation of eastern Asian countries in WWII, as well as marriage trafficking that continues today.</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Native and First Nations women are also fetishised as an “exotic” race and hypersexualised yet denied sexual or romantic agency, stemming from colonialism, and they face especially high rates of sexual violence.</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Many Latine and Hispanic peoples are hypersexualised and romanticised by being stereotyped as “spicy,” “fiery,” passionate lovers, in both a romantic and sexual way, assumed to naturally have excessive desires.</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Black women are denied sexual and romantic agency; they are sometimes desexualised and deromanticised, assumed to have no desire, through the mammy stereotype and sometimes hypersexualised, assumed to have everpresent sexual desire, through the Jezebel stereotype, and both of these stereotypes have roots in the dehumanisation imposed by slavery.</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This often intersects with body type.  For example, curvy femmes are assumed to be inherently sexual because their bodies are hypersexualised.</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Fat people and disabled people are desexualised, deromanticised, and viewed as undesirable, and body positivity movements often push for acceptance by asserting and emphasising romantic and sexual desirability, which can be inaccessible and unhelpful to aspecs.</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Disinterest in sex, romance, and/or committed monogamous relationships are pathologised and viewed as medical and mental health issues, often preventing aspecs from receiving the care they seek.  Health professionals may attibute their aspec identity to a health problem or to their neurodivergence or disability, or vice versa.  To them, health and recovery become synonymous with seeming alloromantic and allosexual.</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In some religions and in cultures with traditions of arranged marriage, people may be raised to believe that sex is not a function of desire but rather a marital requirement to have children, and likewise that marriage is an imperative of the family and one’s own desires are secondary or even irrelevant.</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Expectations and stereotypes of binary gender roles also intersect, and we’ll cover that more in the next few slides.</a:t>
            </a:r>
            <a:endParaRPr sz="1000" dirty="0">
              <a:latin typeface="Verdana"/>
              <a:ea typeface="Verdana"/>
              <a:cs typeface="Verdana"/>
              <a:sym typeface="Verdana"/>
            </a:endParaRPr>
          </a:p>
          <a:p>
            <a:pPr marL="0" lvl="0" indent="0" algn="l" rtl="0">
              <a:spcBef>
                <a:spcPts val="0"/>
              </a:spcBef>
              <a:spcAft>
                <a:spcPts val="0"/>
              </a:spcAft>
              <a:buNone/>
            </a:pPr>
            <a:r>
              <a:rPr lang="en" sz="1000" dirty="0">
                <a:latin typeface="Verdana"/>
                <a:ea typeface="Verdana"/>
                <a:cs typeface="Verdana"/>
                <a:sym typeface="Verdana"/>
              </a:rPr>
              <a:t>Clashing stereotypes get assumed to override or nullify an aspec identity, which can make someone feel like an aspec identity is impossible for them to have or like they are “less” of their other identity.  Coinciding stereotypes get used to invalidate an aspec identity as if it is their natural default, which can make someone feel like they are confirming stereotypes of their other identity or not “really” aspec.  Either way, it’s often more difficult to assert an aspec identity, be secure in and feel no dissonance between one’s identities, and be believed.</a:t>
            </a:r>
            <a:endParaRPr sz="1000" dirty="0">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ce730d00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ce730d00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How Compulsory Sexuality Creates Harm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Has a compounding effect on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hypersexualisation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Upholds pressures to have sex, whether that pressure is internally felt or being applied toward others, potentially coercively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Sex is often seen as a biological and/or familial responsibility - as part of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couplehood</a:t>
            </a:r>
            <a:r>
              <a:rPr lang="en-US" sz="1800" dirty="0">
                <a:effectLst/>
                <a:latin typeface="Arial" panose="020B0604020202020204" pitchFamily="34" charset="0"/>
                <a:ea typeface="Calibri" panose="020F0502020204030204" pitchFamily="34" charset="0"/>
                <a:cs typeface="Times New Roman" panose="02020603050405020304" pitchFamily="18" charset="0"/>
              </a:rPr>
              <a:t>, “having a family,” and continuing family lines - such that a lack of interest may be viewed as something to be dismissed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Lack of sex and/or sexual interest is viewed as both a physical and mental health issue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 sz="1000" dirty="0">
              <a:latin typeface="Verdana"/>
              <a:ea typeface="Verdana"/>
              <a:cs typeface="Verdana"/>
              <a:sym typeface="Verdana"/>
            </a:endParaRPr>
          </a:p>
          <a:p>
            <a:pPr marL="0" lvl="0" indent="0" algn="l" rtl="0">
              <a:spcBef>
                <a:spcPts val="0"/>
              </a:spcBef>
              <a:spcAft>
                <a:spcPts val="0"/>
              </a:spcAft>
              <a:buNone/>
            </a:pPr>
            <a:r>
              <a:rPr lang="en" sz="1000" b="1" dirty="0">
                <a:latin typeface="Verdana"/>
                <a:ea typeface="Verdana"/>
                <a:cs typeface="Verdana"/>
                <a:sym typeface="Verdana"/>
              </a:rPr>
              <a:t>Speaker notes: </a:t>
            </a:r>
            <a:r>
              <a:rPr lang="en" sz="1000" dirty="0">
                <a:latin typeface="Verdana"/>
                <a:ea typeface="Verdana"/>
                <a:cs typeface="Verdana"/>
                <a:sym typeface="Verdana"/>
              </a:rPr>
              <a:t>Both compulsory sexuality and amatonormativity create a lot of harmful norms that we grow up with.  While they’re always harmful to everyone, they can be especially harmful and noticeable to aspec youth when they and their peers may start to explore, or be </a:t>
            </a:r>
            <a:r>
              <a:rPr lang="en" sz="1000" i="1" dirty="0">
                <a:latin typeface="Verdana"/>
                <a:ea typeface="Verdana"/>
                <a:cs typeface="Verdana"/>
                <a:sym typeface="Verdana"/>
              </a:rPr>
              <a:t>expected to explore</a:t>
            </a:r>
            <a:r>
              <a:rPr lang="en" sz="1000" dirty="0">
                <a:latin typeface="Verdana"/>
                <a:ea typeface="Verdana"/>
                <a:cs typeface="Verdana"/>
                <a:sym typeface="Verdana"/>
              </a:rPr>
              <a:t>, romance, sexuality, dating, and so on, which may also be around the time they might start reflecting more on their orientation and  their self identity.  These experiences can shine a harsher light on the intersections of marginalisation they face.</a:t>
            </a:r>
            <a:endParaRPr sz="1000" dirty="0">
              <a:latin typeface="Verdana"/>
              <a:ea typeface="Verdana"/>
              <a:cs typeface="Verdana"/>
              <a:sym typeface="Verdana"/>
            </a:endParaRPr>
          </a:p>
          <a:p>
            <a:pPr marL="0" lvl="0" indent="0" algn="l" rtl="0">
              <a:spcBef>
                <a:spcPts val="0"/>
              </a:spcBef>
              <a:spcAft>
                <a:spcPts val="0"/>
              </a:spcAft>
              <a:buNone/>
            </a:pPr>
            <a:r>
              <a:rPr lang="en" sz="1000" dirty="0">
                <a:latin typeface="Verdana"/>
                <a:ea typeface="Verdana"/>
                <a:cs typeface="Verdana"/>
                <a:sym typeface="Verdana"/>
              </a:rPr>
              <a:t>Expectations of sexuality differ significantly by gender expectations and stereotypes as well, and they are both heteronormative and cisnormative.  For example:</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Men’s sexuality is assumed to be aggressive and not romantic, and toxic masculinity discourages emotional openness.  However, if they do not engage in romance, they are often stereotyped as predatory and exploitative.</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Women’s sexuality is assumed to only exist as a function of romance.  They are stereotyped as romantic and expected to be sexually available, but they are not expected to have their own primary sexual desire.  Their sexual desire is expected to be responsive, such that they are willing to fill a romantic partner’s sexual needs.</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These stereotypes and racial stereotypes are frequently enshrined in medical and psychological doctrine.  For example, the DSM-5 pathologises a lack of sexual desire and separates the diagnoses for men and women based on the assumption that men report, and this is a direct quote, “significantly higher intensity and frequency of sexual desire compared with women.”  It also asserts that East Asian people have less sexual desire than people in western cultures.</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Men’s sexual desire is considered disordered if they do not desire sex, but women aren’t assumed to desire sex naturally.  Instead, their sexual desire is considered disordered if they don’t get aroused during sex, are not interested in initiating sex with their partner - assumed to be within the context of a committed relationships - and are not receptive to their partner’s initiation of sex.</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While this edition of the DSM finally carved out an exception for asexuality, it still reinforces compulsory sexuality and gendered stereotypes.  The entire sexual dysfunction section also generally assumes the context of a committed romantic relationship, with some criteria only being evaluated in relation to the socionormative expectations of a romantic-sexual relationship, such that sex therapy is conflated with couple’s therapy.  These kinds of expectations are invalidating toward all kinds of aspec people and can exclude them from getting care.</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Trans and nonbinary people may face different stereotypes of their perceived gender as well as their actual gender identity.  Being trans or nonbinary is often wrongly viewed as a sexual fetish in itself, and trans people in particular are often stereotyped as predatory.</a:t>
            </a:r>
            <a:endParaRPr sz="1000" dirty="0">
              <a:latin typeface="Verdana"/>
              <a:ea typeface="Verdana"/>
              <a:cs typeface="Verdana"/>
              <a:sym typeface="Verdana"/>
            </a:endParaRPr>
          </a:p>
          <a:p>
            <a:pPr marL="457200" lvl="0" indent="-292100" algn="l" rtl="0">
              <a:spcBef>
                <a:spcPts val="0"/>
              </a:spcBef>
              <a:spcAft>
                <a:spcPts val="0"/>
              </a:spcAft>
              <a:buSzPts val="1000"/>
              <a:buFont typeface="Verdana"/>
              <a:buChar char="●"/>
            </a:pPr>
            <a:r>
              <a:rPr lang="en" sz="1000" dirty="0">
                <a:latin typeface="Verdana"/>
                <a:ea typeface="Verdana"/>
                <a:cs typeface="Verdana"/>
                <a:sym typeface="Verdana"/>
              </a:rPr>
              <a:t>All of these expectations of when and how to engage in sex intersect with stereotypes of other identities and can complicate one’s identification and/or compound negative stereotypes.</a:t>
            </a:r>
            <a:endParaRPr sz="1000" dirty="0">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848d8ae6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e848d8ae6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ID:</a:t>
            </a:r>
            <a:r>
              <a:rPr lang="en-US" sz="1800" dirty="0">
                <a:effectLst/>
                <a:latin typeface="Arial" panose="020B0604020202020204" pitchFamily="34" charset="0"/>
                <a:ea typeface="Calibri" panose="020F0502020204030204" pitchFamily="34" charset="0"/>
                <a:cs typeface="Times New Roman" panose="02020603050405020304" pitchFamily="18" charset="0"/>
              </a:rPr>
              <a:t> How Amatonormativity Creates Harm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Devalues nonromantic interpersonal relationships and erodes community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Teaches us that we’re not complete on our own, can’t have fulfilling lives without being part of a romantic couple unit, and are better off in an unsatisfactory or even unhealthy relationship than single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Engineers artificial scarcity around romance, sex, physical affection, emotional intimacy, support structures, and other forms of care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Directly supports sex-negative attitudes and gender role stereotyping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Western cultural hegemony that falsely universalizes patriarchal and white supremacist ideals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Speaker notes: </a:t>
            </a:r>
            <a:r>
              <a:rPr lang="en-US" sz="1800" dirty="0">
                <a:effectLst/>
                <a:latin typeface="Arial" panose="020B0604020202020204" pitchFamily="34" charset="0"/>
                <a:ea typeface="Calibri" panose="020F0502020204030204" pitchFamily="34" charset="0"/>
                <a:cs typeface="Times New Roman" panose="02020603050405020304" pitchFamily="18" charset="0"/>
              </a:rPr>
              <a:t>In our society, romance is treated as intrinsically better and more valuable than other forms of interpersonal bonds.  People commonly assume that committed monogamous romantic relationships are a universal and natural norm and goal, but the norm of monogamy was created and imposed by patriarchal societies to control women’s sexuality in order to ensure paternity of landowning men for the purpose of patrilineal property inheritance.  Before and outside of such societies, neither sexual exclusivity nor long-term/indefinite commitment were normative expectations of romantic relationships, and child raising responsibilities were typically shared across the community or extended kin instead of an insular nuclear family unit.  Marriage has also been selectively promoted or prohibited for certain groups throughout history as a form of social control for enforcing white supremacy - for example, through colonialism and cultural genocide of Native Americans, slavery and Jim Crow, immigration restrictions against Asians, and marriage fundamentalist welfare legislation.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Though marriage has been reframed as individual fulfillment and companionate romantic love in order for the imposed norms to withstand women gaining legal personhood and rights, the legalization of no-fault divorce, free love, and other civil rights movements, it is still property law and the societal norm of monogamy continues to exist to enable families to hoard their wealth and to assign parents control over their children.  Amatonormativity is, of course, especially damaging to aromantic people, particularly aromantic allosexuals, but it is a fundamental axis of oppression in a system that benefits only the privileged.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Amatonormativity harms everyone very directly, such as by promoting isolation and unhealthy relationship views.  The belief that committed romantic relationships have special value leads to the overlooking of other important interpersonal relationships and the erosion of community.  For example, sociological research consistently shows that people become more insular when they get married, regardless of whether or not they have children.  They become less likely to spend time with or help their friends, parents, siblings, neighbors, or community organizations, and they have less friends than people who stay single.  This is why many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aros</a:t>
            </a:r>
            <a:r>
              <a:rPr lang="en-US" sz="1800" dirty="0">
                <a:effectLst/>
                <a:latin typeface="Arial" panose="020B0604020202020204" pitchFamily="34" charset="0"/>
                <a:ea typeface="Calibri" panose="020F0502020204030204" pitchFamily="34" charset="0"/>
                <a:cs typeface="Times New Roman" panose="02020603050405020304" pitchFamily="18" charset="0"/>
              </a:rPr>
              <a:t> fear losing their social groups and support networks when their alloromantic friends enter romantic relationships.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Amatonormativity is also intrinsically linked with sex shaming because it pushes monogamous romantic commitment.  When we’re expected to get all our social needs met by an exclusive romantic relationship, it creates a scarcity mindset around physical affection, emotional intimacy, support structures, and sex.  For example, the popular idea of people having “the one” they’re “meant to be” with, or a “soulmate,” discounts the effort that one must choose to put into a relationship to make it work, and it displaces personal accountability.  When a relationship doesn’t work out, people may write it off as not being “real” because it wasn’t “the one” they were “meant to be” with, or they may stay in a bad relationship because they think they can only find love once and it’s so all-important that preserving the relationship is worth any sacrifice.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That artificial scarcity is then accompanied by inherent sex shaming, gender role stereotyping, and the idea that romance and sex are some kind of zero-sum game and power struggle, all attitudes which support rape culture.  People are wrongfully taught that all women want is romance and all men want is sex, so they have to exploit each other in order to get what they want.  These toxic norms encourage emotional manipulation and discourage open communication.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Moreover, sex without romance is condemned as immoral and harmful while romantic sex is pedestalized as a special expression of love.  This dehumanizes aro and ace people.  Humanity isn’t conditioned on love of any kind, and love doesn’t have moral significance.  When love is considered so unassailably sacrosanct and pure, it gets used to excuse or mitigate things that should be inexcusable: domestic abuse; child abuse; spousal and intimate partner violence, including sexual violence; so-called “crimes of passion”; marriage trafficking; romantic harassment; stalking; and so on.  In fact, the majority of violence against women is committed by their current or ex husbands or romantic partners, and most murders of women are committed by intimate partners or family members.  Love shouldn’t be painted as the ultimate universal good, and the word “romantic” isn’t synonymous with “virtuous and wholesome.”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Just like compulsory sexuality encourages sexual harassment, amatonormativity and the accompanying gender role expectations encourage romantic harassment.  Our society teaches women that they should “play hard to get” and that being “too easy” is a bad thing, and men are taught that persistent pursuit of a romantic interest is not only acceptable but expected in order to “win” someone over.  In fact, society doesn’t really have concepts of romantic harassment or romantic objectification.  If someone refuses to “give up” on making romantic advances after being rejected, this persistence is commonly considered desirable behavior instead of unacceptable behavior, but this is just as inappropriate as repeated unwanted sexual advances.  It’s harassment and it’s a violation of boundaries.  Unfortunately, the recipients of this reprehensible behavior are often vilified if they don’t “give the person a chance.”  Treating love, including and especially romantic love, as inherently moral and pure fails to recognize these types of harms.  No one is ever entitled to a relationship or to having their romantic feelings reciprocated, just like no one is ever entitled to sex.  It is not a prize people can earn by being friendly.  Consent requires the freedom to say “no” without fear of repercussion.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30200" algn="ctr">
              <a:spcBef>
                <a:spcPts val="0"/>
              </a:spcBef>
              <a:spcAft>
                <a:spcPts val="0"/>
              </a:spcAft>
              <a:buSzPts val="16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16;p3"/>
          <p:cNvPicPr preferRelativeResize="0"/>
          <p:nvPr/>
        </p:nvPicPr>
        <p:blipFill rotWithShape="1">
          <a:blip r:embed="rId2">
            <a:alphaModFix/>
          </a:blip>
          <a:srcRect b="50000"/>
          <a:stretch/>
        </p:blipFill>
        <p:spPr>
          <a:xfrm>
            <a:off x="0" y="1731425"/>
            <a:ext cx="9144000" cy="2572549"/>
          </a:xfrm>
          <a:prstGeom prst="rect">
            <a:avLst/>
          </a:prstGeom>
          <a:noFill/>
          <a:ln>
            <a:noFill/>
          </a:ln>
        </p:spPr>
      </p:pic>
      <p:pic>
        <p:nvPicPr>
          <p:cNvPr id="17" name="Google Shape;17;p3"/>
          <p:cNvPicPr preferRelativeResize="0"/>
          <p:nvPr/>
        </p:nvPicPr>
        <p:blipFill rotWithShape="1">
          <a:blip r:embed="rId2">
            <a:alphaModFix/>
          </a:blip>
          <a:srcRect t="83648"/>
          <a:stretch/>
        </p:blipFill>
        <p:spPr>
          <a:xfrm>
            <a:off x="0" y="4303983"/>
            <a:ext cx="9144000" cy="8418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Helvetica Neue"/>
              <a:buNone/>
              <a:defRPr>
                <a:latin typeface="Helvetica Neue"/>
                <a:ea typeface="Helvetica Neue"/>
                <a:cs typeface="Helvetica Neue"/>
                <a:sym typeface="Helvetica Neue"/>
              </a:defRPr>
            </a:lvl1pPr>
            <a:lvl2pPr lvl="1">
              <a:spcBef>
                <a:spcPts val="0"/>
              </a:spcBef>
              <a:spcAft>
                <a:spcPts val="0"/>
              </a:spcAft>
              <a:buSzPts val="2800"/>
              <a:buFont typeface="Helvetica Neue"/>
              <a:buNone/>
              <a:defRPr>
                <a:latin typeface="Helvetica Neue"/>
                <a:ea typeface="Helvetica Neue"/>
                <a:cs typeface="Helvetica Neue"/>
                <a:sym typeface="Helvetica Neue"/>
              </a:defRPr>
            </a:lvl2pPr>
            <a:lvl3pPr lvl="2">
              <a:spcBef>
                <a:spcPts val="0"/>
              </a:spcBef>
              <a:spcAft>
                <a:spcPts val="0"/>
              </a:spcAft>
              <a:buSzPts val="2800"/>
              <a:buFont typeface="Helvetica Neue"/>
              <a:buNone/>
              <a:defRPr>
                <a:latin typeface="Helvetica Neue"/>
                <a:ea typeface="Helvetica Neue"/>
                <a:cs typeface="Helvetica Neue"/>
                <a:sym typeface="Helvetica Neue"/>
              </a:defRPr>
            </a:lvl3pPr>
            <a:lvl4pPr lvl="3">
              <a:spcBef>
                <a:spcPts val="0"/>
              </a:spcBef>
              <a:spcAft>
                <a:spcPts val="0"/>
              </a:spcAft>
              <a:buSzPts val="2800"/>
              <a:buFont typeface="Helvetica Neue"/>
              <a:buNone/>
              <a:defRPr>
                <a:latin typeface="Helvetica Neue"/>
                <a:ea typeface="Helvetica Neue"/>
                <a:cs typeface="Helvetica Neue"/>
                <a:sym typeface="Helvetica Neue"/>
              </a:defRPr>
            </a:lvl4pPr>
            <a:lvl5pPr lvl="4">
              <a:spcBef>
                <a:spcPts val="0"/>
              </a:spcBef>
              <a:spcAft>
                <a:spcPts val="0"/>
              </a:spcAft>
              <a:buSzPts val="2800"/>
              <a:buFont typeface="Helvetica Neue"/>
              <a:buNone/>
              <a:defRPr>
                <a:latin typeface="Helvetica Neue"/>
                <a:ea typeface="Helvetica Neue"/>
                <a:cs typeface="Helvetica Neue"/>
                <a:sym typeface="Helvetica Neue"/>
              </a:defRPr>
            </a:lvl5pPr>
            <a:lvl6pPr lvl="5">
              <a:spcBef>
                <a:spcPts val="0"/>
              </a:spcBef>
              <a:spcAft>
                <a:spcPts val="0"/>
              </a:spcAft>
              <a:buSzPts val="2800"/>
              <a:buFont typeface="Helvetica Neue"/>
              <a:buNone/>
              <a:defRPr>
                <a:latin typeface="Helvetica Neue"/>
                <a:ea typeface="Helvetica Neue"/>
                <a:cs typeface="Helvetica Neue"/>
                <a:sym typeface="Helvetica Neue"/>
              </a:defRPr>
            </a:lvl6pPr>
            <a:lvl7pPr lvl="6">
              <a:spcBef>
                <a:spcPts val="0"/>
              </a:spcBef>
              <a:spcAft>
                <a:spcPts val="0"/>
              </a:spcAft>
              <a:buSzPts val="2800"/>
              <a:buFont typeface="Helvetica Neue"/>
              <a:buNone/>
              <a:defRPr>
                <a:latin typeface="Helvetica Neue"/>
                <a:ea typeface="Helvetica Neue"/>
                <a:cs typeface="Helvetica Neue"/>
                <a:sym typeface="Helvetica Neue"/>
              </a:defRPr>
            </a:lvl7pPr>
            <a:lvl8pPr lvl="7">
              <a:spcBef>
                <a:spcPts val="0"/>
              </a:spcBef>
              <a:spcAft>
                <a:spcPts val="0"/>
              </a:spcAft>
              <a:buSzPts val="2800"/>
              <a:buFont typeface="Helvetica Neue"/>
              <a:buNone/>
              <a:defRPr>
                <a:latin typeface="Helvetica Neue"/>
                <a:ea typeface="Helvetica Neue"/>
                <a:cs typeface="Helvetica Neue"/>
                <a:sym typeface="Helvetica Neue"/>
              </a:defRPr>
            </a:lvl8pPr>
            <a:lvl9pPr lvl="8">
              <a:spcBef>
                <a:spcPts val="0"/>
              </a:spcBef>
              <a:spcAft>
                <a:spcPts val="0"/>
              </a:spcAft>
              <a:buSzPts val="2800"/>
              <a:buFont typeface="Helvetica Neue"/>
              <a:buNone/>
              <a:defRPr>
                <a:latin typeface="Helvetica Neue"/>
                <a:ea typeface="Helvetica Neue"/>
                <a:cs typeface="Helvetica Neue"/>
                <a:sym typeface="Helvetica Neue"/>
              </a:defRPr>
            </a:lvl9pPr>
          </a:lstStyle>
          <a:p>
            <a:endParaRPr/>
          </a:p>
        </p:txBody>
      </p:sp>
      <p:sp>
        <p:nvSpPr>
          <p:cNvPr id="21" name="Google Shape;21;p4"/>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dk1"/>
              </a:buClr>
              <a:buSzPts val="1800"/>
              <a:buFont typeface="Helvetica Neue"/>
              <a:buChar char="●"/>
              <a:defRPr>
                <a:solidFill>
                  <a:schemeClr val="dk1"/>
                </a:solidFill>
                <a:latin typeface="Helvetica Neue"/>
                <a:ea typeface="Helvetica Neue"/>
                <a:cs typeface="Helvetica Neue"/>
                <a:sym typeface="Helvetica Neue"/>
              </a:defRPr>
            </a:lvl1pPr>
            <a:lvl2pPr marL="914400" lvl="1" indent="-330200">
              <a:spcBef>
                <a:spcPts val="0"/>
              </a:spcBef>
              <a:spcAft>
                <a:spcPts val="0"/>
              </a:spcAft>
              <a:buClr>
                <a:schemeClr val="dk1"/>
              </a:buClr>
              <a:buSzPts val="1600"/>
              <a:buFont typeface="Helvetica Neue"/>
              <a:buChar char="○"/>
              <a:defRPr>
                <a:solidFill>
                  <a:schemeClr val="dk1"/>
                </a:solidFill>
                <a:latin typeface="Helvetica Neue"/>
                <a:ea typeface="Helvetica Neue"/>
                <a:cs typeface="Helvetica Neue"/>
                <a:sym typeface="Helvetica Neue"/>
              </a:defRPr>
            </a:lvl2pPr>
            <a:lvl3pPr marL="1371600" lvl="2"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5pPr>
            <a:lvl6pPr marL="2743200" lvl="5"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6pPr>
            <a:lvl7pPr marL="3200400" lvl="6"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7pPr>
            <a:lvl8pPr marL="3657600" lvl="7"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8pPr>
            <a:lvl9pPr marL="4114800" lvl="8" indent="-3175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pic>
        <p:nvPicPr>
          <p:cNvPr id="39" name="Google Shape;39;p9"/>
          <p:cNvPicPr preferRelativeResize="0"/>
          <p:nvPr/>
        </p:nvPicPr>
        <p:blipFill rotWithShape="1">
          <a:blip r:embed="rId2">
            <a:alphaModFix/>
          </a:blip>
          <a:srcRect l="88988" t="85920"/>
          <a:stretch/>
        </p:blipFill>
        <p:spPr>
          <a:xfrm>
            <a:off x="8137075" y="4419300"/>
            <a:ext cx="1006925" cy="724199"/>
          </a:xfrm>
          <a:prstGeom prst="rect">
            <a:avLst/>
          </a:prstGeom>
          <a:noFill/>
          <a:ln>
            <a:noFill/>
          </a:ln>
        </p:spPr>
      </p:pic>
      <p:sp>
        <p:nvSpPr>
          <p:cNvPr id="40" name="Google Shape;40;p9"/>
          <p:cNvSpPr/>
          <p:nvPr/>
        </p:nvSpPr>
        <p:spPr>
          <a:xfrm>
            <a:off x="2100" y="0"/>
            <a:ext cx="3456300" cy="51435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724075"/>
            <a:ext cx="2918700" cy="2228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400"/>
              <a:buNone/>
              <a:defRPr sz="4400">
                <a:solidFill>
                  <a:schemeClr val="lt1"/>
                </a:solidFill>
              </a:defRPr>
            </a:lvl1pPr>
            <a:lvl2pPr lvl="1" algn="ctr">
              <a:spcBef>
                <a:spcPts val="0"/>
              </a:spcBef>
              <a:spcAft>
                <a:spcPts val="0"/>
              </a:spcAft>
              <a:buClr>
                <a:schemeClr val="lt1"/>
              </a:buClr>
              <a:buSzPts val="4200"/>
              <a:buNone/>
              <a:defRPr sz="4200">
                <a:solidFill>
                  <a:schemeClr val="lt1"/>
                </a:solidFill>
              </a:defRPr>
            </a:lvl2pPr>
            <a:lvl3pPr lvl="2" algn="ctr">
              <a:spcBef>
                <a:spcPts val="0"/>
              </a:spcBef>
              <a:spcAft>
                <a:spcPts val="0"/>
              </a:spcAft>
              <a:buClr>
                <a:schemeClr val="lt1"/>
              </a:buClr>
              <a:buSzPts val="4200"/>
              <a:buNone/>
              <a:defRPr sz="4200">
                <a:solidFill>
                  <a:schemeClr val="lt1"/>
                </a:solidFill>
              </a:defRPr>
            </a:lvl3pPr>
            <a:lvl4pPr lvl="3" algn="ctr">
              <a:spcBef>
                <a:spcPts val="0"/>
              </a:spcBef>
              <a:spcAft>
                <a:spcPts val="0"/>
              </a:spcAft>
              <a:buClr>
                <a:schemeClr val="lt1"/>
              </a:buClr>
              <a:buSzPts val="4200"/>
              <a:buNone/>
              <a:defRPr sz="4200">
                <a:solidFill>
                  <a:schemeClr val="lt1"/>
                </a:solidFill>
              </a:defRPr>
            </a:lvl4pPr>
            <a:lvl5pPr lvl="4" algn="ctr">
              <a:spcBef>
                <a:spcPts val="0"/>
              </a:spcBef>
              <a:spcAft>
                <a:spcPts val="0"/>
              </a:spcAft>
              <a:buClr>
                <a:schemeClr val="lt1"/>
              </a:buClr>
              <a:buSzPts val="4200"/>
              <a:buNone/>
              <a:defRPr sz="4200">
                <a:solidFill>
                  <a:schemeClr val="lt1"/>
                </a:solidFill>
              </a:defRPr>
            </a:lvl5pPr>
            <a:lvl6pPr lvl="5" algn="ctr">
              <a:spcBef>
                <a:spcPts val="0"/>
              </a:spcBef>
              <a:spcAft>
                <a:spcPts val="0"/>
              </a:spcAft>
              <a:buClr>
                <a:schemeClr val="lt1"/>
              </a:buClr>
              <a:buSzPts val="4200"/>
              <a:buNone/>
              <a:defRPr sz="4200">
                <a:solidFill>
                  <a:schemeClr val="lt1"/>
                </a:solidFill>
              </a:defRPr>
            </a:lvl6pPr>
            <a:lvl7pPr lvl="6" algn="ctr">
              <a:spcBef>
                <a:spcPts val="0"/>
              </a:spcBef>
              <a:spcAft>
                <a:spcPts val="0"/>
              </a:spcAft>
              <a:buClr>
                <a:schemeClr val="lt1"/>
              </a:buClr>
              <a:buSzPts val="4200"/>
              <a:buNone/>
              <a:defRPr sz="4200">
                <a:solidFill>
                  <a:schemeClr val="lt1"/>
                </a:solidFill>
              </a:defRPr>
            </a:lvl7pPr>
            <a:lvl8pPr lvl="7" algn="ctr">
              <a:spcBef>
                <a:spcPts val="0"/>
              </a:spcBef>
              <a:spcAft>
                <a:spcPts val="0"/>
              </a:spcAft>
              <a:buClr>
                <a:schemeClr val="lt1"/>
              </a:buClr>
              <a:buSzPts val="4200"/>
              <a:buNone/>
              <a:defRPr sz="4200">
                <a:solidFill>
                  <a:schemeClr val="lt1"/>
                </a:solidFill>
              </a:defRPr>
            </a:lvl8pPr>
            <a:lvl9pPr lvl="8" algn="ctr">
              <a:spcBef>
                <a:spcPts val="0"/>
              </a:spcBef>
              <a:spcAft>
                <a:spcPts val="0"/>
              </a:spcAft>
              <a:buClr>
                <a:schemeClr val="lt1"/>
              </a:buClr>
              <a:buSzPts val="4200"/>
              <a:buNone/>
              <a:defRPr sz="4200">
                <a:solidFill>
                  <a:schemeClr val="lt1"/>
                </a:solidFill>
              </a:defRPr>
            </a:lvl9pPr>
          </a:lstStyle>
          <a:p>
            <a:endParaRPr/>
          </a:p>
        </p:txBody>
      </p:sp>
      <p:sp>
        <p:nvSpPr>
          <p:cNvPr id="42" name="Google Shape;42;p9"/>
          <p:cNvSpPr txBox="1">
            <a:spLocks noGrp="1"/>
          </p:cNvSpPr>
          <p:nvPr>
            <p:ph type="subTitle" idx="1"/>
          </p:nvPr>
        </p:nvSpPr>
        <p:spPr>
          <a:xfrm>
            <a:off x="270900" y="2952775"/>
            <a:ext cx="2918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200"/>
              <a:buNone/>
              <a:defRPr sz="22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3" name="Google Shape;43;p9"/>
          <p:cNvSpPr txBox="1">
            <a:spLocks noGrp="1"/>
          </p:cNvSpPr>
          <p:nvPr>
            <p:ph type="body" idx="2"/>
          </p:nvPr>
        </p:nvSpPr>
        <p:spPr>
          <a:xfrm>
            <a:off x="4422450" y="724200"/>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sz="20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311700" y="1510400"/>
            <a:ext cx="8520600" cy="33633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elvetica Neue"/>
              <a:buChar char="●"/>
              <a:defRPr sz="1800">
                <a:solidFill>
                  <a:schemeClr val="dk1"/>
                </a:solidFill>
                <a:latin typeface="Helvetica Neue"/>
                <a:ea typeface="Helvetica Neue"/>
                <a:cs typeface="Helvetica Neue"/>
                <a:sym typeface="Helvetica Neue"/>
              </a:defRPr>
            </a:lvl1pPr>
            <a:lvl2pPr marL="914400" lvl="1" indent="-330200">
              <a:lnSpc>
                <a:spcPct val="115000"/>
              </a:lnSpc>
              <a:spcBef>
                <a:spcPts val="0"/>
              </a:spcBef>
              <a:spcAft>
                <a:spcPts val="0"/>
              </a:spcAft>
              <a:buClr>
                <a:schemeClr val="dk1"/>
              </a:buClr>
              <a:buSzPts val="1600"/>
              <a:buFont typeface="Helvetica Neue"/>
              <a:buChar char="○"/>
              <a:defRPr sz="1600">
                <a:solidFill>
                  <a:schemeClr val="dk1"/>
                </a:solidFill>
                <a:latin typeface="Helvetica Neue"/>
                <a:ea typeface="Helvetica Neue"/>
                <a:cs typeface="Helvetica Neue"/>
                <a:sym typeface="Helvetica Neue"/>
              </a:defRPr>
            </a:lvl2pPr>
            <a:lvl3pPr marL="1371600" lvl="2"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5pPr>
            <a:lvl6pPr marL="2743200" lvl="5"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6pPr>
            <a:lvl7pPr marL="3200400" lvl="6"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7pPr>
            <a:lvl8pPr marL="3657600" lvl="7"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8pPr>
            <a:lvl9pPr marL="4114800" lvl="8"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exuality.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www.asexualityarchive.com/book/" TargetMode="External"/><Relationship Id="rId5" Type="http://schemas.openxmlformats.org/officeDocument/2006/relationships/hyperlink" Target="https://taaap.org/" TargetMode="External"/><Relationship Id="rId4" Type="http://schemas.openxmlformats.org/officeDocument/2006/relationships/hyperlink" Target="https://www.aromanticism.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hyperlink" Target="https://docs.google.com/spreadsheets/d/1r7AMBX9qJtQOlt7v-Pj46F4u48jkrN_Hjmpyzr8Ob5E/edit#gid=1896822983" TargetMode="External"/><Relationship Id="rId3" Type="http://schemas.openxmlformats.org/officeDocument/2006/relationships/hyperlink" Target="https://www.aroacedatabase.com/" TargetMode="External"/><Relationship Id="rId7" Type="http://schemas.openxmlformats.org/officeDocument/2006/relationships/hyperlink" Target="https://www.yapride.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lgbtqreads.com/" TargetMode="External"/><Relationship Id="rId5" Type="http://schemas.openxmlformats.org/officeDocument/2006/relationships/hyperlink" Target="https://queerbooksforteens.com/" TargetMode="External"/><Relationship Id="rId10" Type="http://schemas.openxmlformats.org/officeDocument/2006/relationships/hyperlink" Target="https://www.obvibase.com/p/N7SD6v1F4mrVBWzV/?location=%7b%22type%22:%22table%22,%22databaseId%22:%22N7SD6v1F4mrVBWzV%22,%22queryPath%22:%7b%22recordPath%22:%5b%5d,%22columnPath%22:%5b%221%22%5d%7d%7d" TargetMode="External"/><Relationship Id="rId4" Type="http://schemas.openxmlformats.org/officeDocument/2006/relationships/hyperlink" Target="https://queersff.theillustratedpage.net/" TargetMode="External"/><Relationship Id="rId9" Type="http://schemas.openxmlformats.org/officeDocument/2006/relationships/hyperlink" Target="https://www.goodreads.com/genres/asexua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www.them.us/story/bojack-horseman-asexuality" TargetMode="External"/><Relationship Id="rId7" Type="http://schemas.openxmlformats.org/officeDocument/2006/relationships/hyperlink" Target="https://twitter.com/jamessacorey/status/1207731697397248003"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image" Target="../media/image41.png"/><Relationship Id="rId4" Type="http://schemas.openxmlformats.org/officeDocument/2006/relationships/hyperlink" Target="https://filmdaily.co/obsessions/archieverse/asexual-jughead-riverdale/" TargetMode="External"/><Relationship Id="rId9" Type="http://schemas.openxmlformats.org/officeDocument/2006/relationships/hyperlink" Target="https://www.subvrtmag.com/5-demisexual-characters-film-tv/#:~:text=The%20creators%20of%20The%20Big,claim%20him%20as%20their%20own.&amp;text=But%20eventually%2C%20after%20years%20of,than%20I%20thought%20I%20would.%E2%80%9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aromanticism.org/" TargetMode="External"/><Relationship Id="rId13"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hyperlink" Target="https://taaap.or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www.asexuality.org/" TargetMode="External"/><Relationship Id="rId11" Type="http://schemas.openxmlformats.org/officeDocument/2006/relationships/image" Target="../media/image46.png"/><Relationship Id="rId5" Type="http://schemas.openxmlformats.org/officeDocument/2006/relationships/hyperlink" Target="https://internationalasexualityday.org/en/" TargetMode="External"/><Relationship Id="rId10" Type="http://schemas.openxmlformats.org/officeDocument/2006/relationships/hyperlink" Target="https://www.arospecweek.org" TargetMode="External"/><Relationship Id="rId4" Type="http://schemas.openxmlformats.org/officeDocument/2006/relationships/image" Target="../media/image43.png"/><Relationship Id="rId9" Type="http://schemas.openxmlformats.org/officeDocument/2006/relationships/image" Target="../media/image45.png"/><Relationship Id="rId14" Type="http://schemas.openxmlformats.org/officeDocument/2006/relationships/hyperlink" Target="https://acesandaro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mailto:advocacy@taaap.org"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mailto:kt.craighead@ymail.com" TargetMode="External"/><Relationship Id="rId5" Type="http://schemas.openxmlformats.org/officeDocument/2006/relationships/hyperlink" Target="mailto:e.a.graham01@gmail.com" TargetMode="External"/><Relationship Id="rId4" Type="http://schemas.openxmlformats.org/officeDocument/2006/relationships/hyperlink" Target="mailto:samhelmick.library@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3"/>
          <p:cNvPicPr preferRelativeResize="0"/>
          <p:nvPr/>
        </p:nvPicPr>
        <p:blipFill>
          <a:blip r:embed="rId3">
            <a:alphaModFix/>
          </a:blip>
          <a:stretch>
            <a:fillRect/>
          </a:stretch>
        </p:blipFill>
        <p:spPr>
          <a:xfrm>
            <a:off x="1544800" y="245475"/>
            <a:ext cx="6418199" cy="3407575"/>
          </a:xfrm>
          <a:prstGeom prst="rect">
            <a:avLst/>
          </a:prstGeom>
          <a:noFill/>
          <a:ln>
            <a:noFill/>
          </a:ln>
        </p:spPr>
      </p:pic>
      <p:sp>
        <p:nvSpPr>
          <p:cNvPr id="59" name="Google Shape;59;p13"/>
          <p:cNvSpPr txBox="1">
            <a:spLocks noGrp="1"/>
          </p:cNvSpPr>
          <p:nvPr>
            <p:ph type="ctrTitle"/>
          </p:nvPr>
        </p:nvSpPr>
        <p:spPr>
          <a:xfrm flipH="1">
            <a:off x="410100" y="3666700"/>
            <a:ext cx="8323800" cy="79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600" dirty="0"/>
              <a:t>Safe Spaces for Aros and Aces</a:t>
            </a:r>
            <a:endParaRPr sz="4600" dirty="0"/>
          </a:p>
        </p:txBody>
      </p:sp>
      <p:sp>
        <p:nvSpPr>
          <p:cNvPr id="60" name="Google Shape;60;p13"/>
          <p:cNvSpPr txBox="1">
            <a:spLocks noGrp="1"/>
          </p:cNvSpPr>
          <p:nvPr>
            <p:ph type="subTitle" idx="1"/>
          </p:nvPr>
        </p:nvSpPr>
        <p:spPr>
          <a:xfrm>
            <a:off x="241325" y="4350900"/>
            <a:ext cx="8851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t>Presented by Sam Helmick, Elizabeth Graham, Kadie Craighead,</a:t>
            </a:r>
            <a:endParaRPr sz="1700" dirty="0"/>
          </a:p>
          <a:p>
            <a:pPr marL="0" lvl="0" indent="0" algn="ctr" rtl="0">
              <a:spcBef>
                <a:spcPts val="0"/>
              </a:spcBef>
              <a:spcAft>
                <a:spcPts val="0"/>
              </a:spcAft>
              <a:buNone/>
            </a:pPr>
            <a:r>
              <a:rPr lang="en" sz="1700" dirty="0"/>
              <a:t>and The Ace and Aro Advocacy Project </a:t>
            </a:r>
            <a:endParaRPr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6" name="Google Shape;146;p22"/>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47" name="Google Shape;147;p22"/>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148" name="Google Shape;148;p22"/>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 Relationship Escalator</a:t>
            </a:r>
            <a:endParaRPr dirty="0"/>
          </a:p>
        </p:txBody>
      </p:sp>
      <p:sp>
        <p:nvSpPr>
          <p:cNvPr id="149" name="Google Shape;149;p22"/>
          <p:cNvSpPr txBox="1">
            <a:spLocks noGrp="1"/>
          </p:cNvSpPr>
          <p:nvPr>
            <p:ph type="body" idx="1"/>
          </p:nvPr>
        </p:nvSpPr>
        <p:spPr>
          <a:xfrm>
            <a:off x="311700" y="1510400"/>
            <a:ext cx="4885500" cy="37650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dirty="0"/>
              <a:t>Coined by Amy Gahran</a:t>
            </a:r>
            <a:endParaRPr sz="1500" dirty="0"/>
          </a:p>
          <a:p>
            <a:pPr marL="457200" lvl="0" indent="-323850" algn="l" rtl="0">
              <a:spcBef>
                <a:spcPts val="0"/>
              </a:spcBef>
              <a:spcAft>
                <a:spcPts val="0"/>
              </a:spcAft>
              <a:buSzPts val="1500"/>
              <a:buChar char="●"/>
            </a:pPr>
            <a:r>
              <a:rPr lang="en" sz="1500" dirty="0"/>
              <a:t>Progressive hierarchy of relationships</a:t>
            </a:r>
            <a:endParaRPr sz="1500" dirty="0"/>
          </a:p>
          <a:p>
            <a:pPr marL="457200" lvl="0" indent="-323850" algn="l" rtl="0">
              <a:spcBef>
                <a:spcPts val="0"/>
              </a:spcBef>
              <a:spcAft>
                <a:spcPts val="0"/>
              </a:spcAft>
              <a:buSzPts val="1500"/>
              <a:buChar char="●"/>
            </a:pPr>
            <a:r>
              <a:rPr lang="en" sz="1500" dirty="0"/>
              <a:t>Each step is presumed to </a:t>
            </a:r>
            <a:r>
              <a:rPr lang="en" sz="1500" b="1" dirty="0"/>
              <a:t>inevitably follow</a:t>
            </a:r>
            <a:r>
              <a:rPr lang="en" sz="1500" dirty="0"/>
              <a:t> the “lower” rung</a:t>
            </a:r>
            <a:endParaRPr sz="1500" dirty="0"/>
          </a:p>
          <a:p>
            <a:pPr marL="457200" lvl="0" indent="-323850" algn="l" rtl="0">
              <a:spcBef>
                <a:spcPts val="0"/>
              </a:spcBef>
              <a:spcAft>
                <a:spcPts val="0"/>
              </a:spcAft>
              <a:buSzPts val="1500"/>
              <a:buChar char="●"/>
            </a:pPr>
            <a:r>
              <a:rPr lang="en" sz="1500" dirty="0"/>
              <a:t>Sets a standard by which the </a:t>
            </a:r>
            <a:r>
              <a:rPr lang="en" sz="1500" b="1" dirty="0"/>
              <a:t>importance and seriousness</a:t>
            </a:r>
            <a:r>
              <a:rPr lang="en" sz="1500" dirty="0"/>
              <a:t> of relationships is judged</a:t>
            </a:r>
            <a:endParaRPr sz="1500" dirty="0"/>
          </a:p>
          <a:p>
            <a:pPr marL="457200" lvl="0" indent="-323850" algn="l" rtl="0">
              <a:spcBef>
                <a:spcPts val="0"/>
              </a:spcBef>
              <a:spcAft>
                <a:spcPts val="0"/>
              </a:spcAft>
              <a:buSzPts val="1500"/>
              <a:buChar char="●"/>
            </a:pPr>
            <a:r>
              <a:rPr lang="en" sz="1500" dirty="0"/>
              <a:t>Assumes lifelong exclusive commitment and the formation of a nuclear family unit to be the ultimate goal, always</a:t>
            </a:r>
            <a:endParaRPr sz="1500" dirty="0"/>
          </a:p>
        </p:txBody>
      </p:sp>
      <p:sp>
        <p:nvSpPr>
          <p:cNvPr id="150" name="Google Shape;150;p22"/>
          <p:cNvSpPr/>
          <p:nvPr/>
        </p:nvSpPr>
        <p:spPr>
          <a:xfrm>
            <a:off x="5096400" y="1577300"/>
            <a:ext cx="3819000" cy="2941500"/>
          </a:xfrm>
          <a:prstGeom prst="upArrow">
            <a:avLst>
              <a:gd name="adj1" fmla="val 58001"/>
              <a:gd name="adj2" fmla="val 38176"/>
            </a:avLst>
          </a:prstGeom>
          <a:gradFill>
            <a:gsLst>
              <a:gs pos="0">
                <a:srgbClr val="00D2E9"/>
              </a:gs>
              <a:gs pos="100000">
                <a:schemeClr val="accent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5499875" y="4069850"/>
            <a:ext cx="3074400" cy="3546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Helvetica Neue"/>
                <a:ea typeface="Helvetica Neue"/>
                <a:cs typeface="Helvetica Neue"/>
                <a:sym typeface="Helvetica Neue"/>
              </a:rPr>
              <a:t>dating and/or having sex</a:t>
            </a:r>
            <a:endParaRPr dirty="0">
              <a:latin typeface="Helvetica Neue"/>
              <a:ea typeface="Helvetica Neue"/>
              <a:cs typeface="Helvetica Neue"/>
              <a:sym typeface="Helvetica Neue"/>
            </a:endParaRPr>
          </a:p>
        </p:txBody>
      </p:sp>
      <p:sp>
        <p:nvSpPr>
          <p:cNvPr id="152" name="Google Shape;152;p22"/>
          <p:cNvSpPr/>
          <p:nvPr/>
        </p:nvSpPr>
        <p:spPr>
          <a:xfrm>
            <a:off x="5815175" y="3518605"/>
            <a:ext cx="2759100" cy="4728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Helvetica Neue"/>
                <a:ea typeface="Helvetica Neue"/>
                <a:cs typeface="Helvetica Neue"/>
                <a:sym typeface="Helvetica Neue"/>
              </a:rPr>
              <a:t>emotional investment, “catching feelings”</a:t>
            </a:r>
            <a:endParaRPr dirty="0">
              <a:latin typeface="Helvetica Neue"/>
              <a:ea typeface="Helvetica Neue"/>
              <a:cs typeface="Helvetica Neue"/>
              <a:sym typeface="Helvetica Neue"/>
            </a:endParaRPr>
          </a:p>
        </p:txBody>
      </p:sp>
      <p:sp>
        <p:nvSpPr>
          <p:cNvPr id="153" name="Google Shape;153;p22"/>
          <p:cNvSpPr/>
          <p:nvPr/>
        </p:nvSpPr>
        <p:spPr>
          <a:xfrm>
            <a:off x="6091075" y="2967360"/>
            <a:ext cx="2483100" cy="4728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Helvetica Neue"/>
                <a:ea typeface="Helvetica Neue"/>
                <a:cs typeface="Helvetica Neue"/>
                <a:sym typeface="Helvetica Neue"/>
              </a:rPr>
              <a:t>a committed, monogamous relationship</a:t>
            </a:r>
            <a:endParaRPr dirty="0">
              <a:latin typeface="Helvetica Neue"/>
              <a:ea typeface="Helvetica Neue"/>
              <a:cs typeface="Helvetica Neue"/>
              <a:sym typeface="Helvetica Neue"/>
            </a:endParaRPr>
          </a:p>
        </p:txBody>
      </p:sp>
      <p:sp>
        <p:nvSpPr>
          <p:cNvPr id="154" name="Google Shape;154;p22"/>
          <p:cNvSpPr/>
          <p:nvPr/>
        </p:nvSpPr>
        <p:spPr>
          <a:xfrm>
            <a:off x="6366975" y="2534315"/>
            <a:ext cx="2207400" cy="3546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cohabitation</a:t>
            </a:r>
            <a:endParaRPr>
              <a:latin typeface="Helvetica Neue"/>
              <a:ea typeface="Helvetica Neue"/>
              <a:cs typeface="Helvetica Neue"/>
              <a:sym typeface="Helvetica Neue"/>
            </a:endParaRPr>
          </a:p>
        </p:txBody>
      </p:sp>
      <p:sp>
        <p:nvSpPr>
          <p:cNvPr id="155" name="Google Shape;155;p22"/>
          <p:cNvSpPr/>
          <p:nvPr/>
        </p:nvSpPr>
        <p:spPr>
          <a:xfrm>
            <a:off x="6682275" y="2101270"/>
            <a:ext cx="1892100" cy="3546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marriage</a:t>
            </a:r>
            <a:endParaRPr>
              <a:latin typeface="Helvetica Neue"/>
              <a:ea typeface="Helvetica Neue"/>
              <a:cs typeface="Helvetica Neue"/>
              <a:sym typeface="Helvetica Neue"/>
            </a:endParaRPr>
          </a:p>
        </p:txBody>
      </p:sp>
      <p:sp>
        <p:nvSpPr>
          <p:cNvPr id="156" name="Google Shape;156;p22"/>
          <p:cNvSpPr/>
          <p:nvPr/>
        </p:nvSpPr>
        <p:spPr>
          <a:xfrm>
            <a:off x="7155250" y="1668225"/>
            <a:ext cx="1419000" cy="3546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children</a:t>
            </a:r>
            <a:endParaRPr>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2" name="Google Shape;162;p23"/>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63" name="Google Shape;163;p23"/>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164" name="Google Shape;164;p23"/>
          <p:cNvSpPr txBox="1">
            <a:spLocks noGrp="1"/>
          </p:cNvSpPr>
          <p:nvPr>
            <p:ph type="title"/>
          </p:nvPr>
        </p:nvSpPr>
        <p:spPr>
          <a:xfrm>
            <a:off x="311700" y="583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Examples of Amatonormative Tropes in Media</a:t>
            </a:r>
            <a:endParaRPr dirty="0"/>
          </a:p>
        </p:txBody>
      </p:sp>
      <p:sp>
        <p:nvSpPr>
          <p:cNvPr id="165" name="Google Shape;165;p23"/>
          <p:cNvSpPr txBox="1">
            <a:spLocks noGrp="1"/>
          </p:cNvSpPr>
          <p:nvPr>
            <p:ph type="body" idx="1"/>
          </p:nvPr>
        </p:nvSpPr>
        <p:spPr>
          <a:xfrm>
            <a:off x="311700" y="1510400"/>
            <a:ext cx="8520600" cy="344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dirty="0"/>
              <a:t>A character supposedly transforms into a good/better person because they develop romantic feelings; romantic love is seen as redeeming</a:t>
            </a:r>
            <a:endParaRPr sz="1500" dirty="0"/>
          </a:p>
          <a:p>
            <a:pPr marL="457200" lvl="0" indent="-323850" algn="l" rtl="0">
              <a:spcBef>
                <a:spcPts val="0"/>
              </a:spcBef>
              <a:spcAft>
                <a:spcPts val="0"/>
              </a:spcAft>
              <a:buSzPts val="1500"/>
              <a:buChar char="●"/>
            </a:pPr>
            <a:r>
              <a:rPr lang="en" sz="1500" dirty="0"/>
              <a:t>Characters who do not desire romantic relationships undergo “character development” by “meeting the right person” and ending up in a relationship</a:t>
            </a:r>
            <a:endParaRPr sz="1500" dirty="0"/>
          </a:p>
          <a:p>
            <a:pPr marL="457200" lvl="0" indent="-323850" algn="l" rtl="0">
              <a:spcBef>
                <a:spcPts val="0"/>
              </a:spcBef>
              <a:spcAft>
                <a:spcPts val="0"/>
              </a:spcAft>
              <a:buSzPts val="1500"/>
              <a:buChar char="●"/>
            </a:pPr>
            <a:r>
              <a:rPr lang="en" sz="1500" dirty="0"/>
              <a:t>All single characters get paired off into couple units</a:t>
            </a:r>
            <a:endParaRPr sz="1500" dirty="0"/>
          </a:p>
          <a:p>
            <a:pPr marL="457200" lvl="0" indent="-323850" algn="l" rtl="0">
              <a:spcBef>
                <a:spcPts val="0"/>
              </a:spcBef>
              <a:spcAft>
                <a:spcPts val="0"/>
              </a:spcAft>
              <a:buSzPts val="1500"/>
              <a:buChar char="●"/>
            </a:pPr>
            <a:r>
              <a:rPr lang="en" sz="1500" dirty="0"/>
              <a:t>Happy endings are equated with romantic endings; love saves the day and solves all problems</a:t>
            </a:r>
            <a:endParaRPr sz="1500" dirty="0"/>
          </a:p>
          <a:p>
            <a:pPr marL="457200" lvl="0" indent="-323850" algn="l" rtl="0">
              <a:spcBef>
                <a:spcPts val="0"/>
              </a:spcBef>
              <a:spcAft>
                <a:spcPts val="0"/>
              </a:spcAft>
              <a:buSzPts val="1500"/>
              <a:buChar char="●"/>
            </a:pPr>
            <a:r>
              <a:rPr lang="en" sz="1500" dirty="0"/>
              <a:t>Casual sex “inevitably” leads to romantic feelings and a relationship</a:t>
            </a:r>
            <a:endParaRPr sz="1500" dirty="0"/>
          </a:p>
          <a:p>
            <a:pPr marL="457200" lvl="0" indent="-323850" algn="l" rtl="0">
              <a:spcBef>
                <a:spcPts val="0"/>
              </a:spcBef>
              <a:spcAft>
                <a:spcPts val="0"/>
              </a:spcAft>
              <a:buSzPts val="1500"/>
              <a:buChar char="●"/>
            </a:pPr>
            <a:r>
              <a:rPr lang="en" sz="1500" dirty="0"/>
              <a:t>Romantic angst and drama without reason or build-up is somehow universally understood and a compelling emotional narrative</a:t>
            </a:r>
            <a:endParaRPr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1" name="Google Shape;171;p24"/>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72" name="Google Shape;172;p24"/>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173" name="Google Shape;173;p24"/>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Why Does This Matter? </a:t>
            </a:r>
            <a:endParaRPr dirty="0"/>
          </a:p>
        </p:txBody>
      </p:sp>
      <p:sp>
        <p:nvSpPr>
          <p:cNvPr id="174" name="Google Shape;174;p24"/>
          <p:cNvSpPr txBox="1">
            <a:spLocks noGrp="1"/>
          </p:cNvSpPr>
          <p:nvPr>
            <p:ph type="body" idx="1"/>
          </p:nvPr>
        </p:nvSpPr>
        <p:spPr>
          <a:xfrm>
            <a:off x="311700" y="1475100"/>
            <a:ext cx="8520600" cy="31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You are already serving asexual and aromantic youth in your libraries whether you know it or not!</a:t>
            </a:r>
            <a:endParaRPr sz="1500" dirty="0"/>
          </a:p>
          <a:p>
            <a:pPr marL="457200" lvl="0" indent="-323850" algn="l" rtl="0">
              <a:spcBef>
                <a:spcPts val="1200"/>
              </a:spcBef>
              <a:spcAft>
                <a:spcPts val="0"/>
              </a:spcAft>
              <a:buSzPts val="1500"/>
              <a:buChar char="●"/>
            </a:pPr>
            <a:r>
              <a:rPr lang="en" sz="1500" dirty="0"/>
              <a:t>The Trevor Project’s October 2020 poll found in their sample of over 40,000 LGBTQ youth, </a:t>
            </a:r>
            <a:r>
              <a:rPr lang="en" sz="1500" b="1" dirty="0"/>
              <a:t>10% identified as asexual or ace spectrum.</a:t>
            </a:r>
            <a:endParaRPr sz="1500" dirty="0"/>
          </a:p>
          <a:p>
            <a:pPr marL="457200" lvl="0" indent="-323850" algn="l" rtl="0">
              <a:spcBef>
                <a:spcPts val="0"/>
              </a:spcBef>
              <a:spcAft>
                <a:spcPts val="0"/>
              </a:spcAft>
              <a:buSzPts val="1500"/>
              <a:buChar char="●"/>
            </a:pPr>
            <a:r>
              <a:rPr lang="en" sz="1500" dirty="0"/>
              <a:t>Asexual youth reported higher rates of depression and anxiety compared to the overall LGBTQ sample.</a:t>
            </a:r>
            <a:endParaRPr sz="1500" dirty="0"/>
          </a:p>
          <a:p>
            <a:pPr marL="457200" lvl="0" indent="-323850" algn="l" rtl="0">
              <a:spcBef>
                <a:spcPts val="0"/>
              </a:spcBef>
              <a:spcAft>
                <a:spcPts val="0"/>
              </a:spcAft>
              <a:buSzPts val="1500"/>
              <a:buChar char="●"/>
            </a:pPr>
            <a:r>
              <a:rPr lang="en" sz="1500" dirty="0"/>
              <a:t>Little research data exists on aromantic people due to underrecognition and underinclusion.</a:t>
            </a:r>
            <a:endParaRPr sz="1500" dirty="0"/>
          </a:p>
          <a:p>
            <a:pPr marL="0" lvl="0" indent="0" algn="l" rtl="0">
              <a:spcBef>
                <a:spcPts val="1200"/>
              </a:spcBef>
              <a:spcAft>
                <a:spcPts val="1200"/>
              </a:spcAft>
              <a:buNone/>
            </a:pPr>
            <a:r>
              <a:rPr lang="en" sz="1500" dirty="0"/>
              <a:t>Asexual and aromantic youth have little cultural awareness and representation in popular culture, and face stigma for their orientations. As a section of the population routinely erased and made invisible, their specific needs must be addressed. #LibrariesAreForAll</a:t>
            </a:r>
            <a:endParaRPr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25"/>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81" name="Google Shape;181;p25"/>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182" name="Google Shape;182;p25"/>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Why Should You Care? </a:t>
            </a:r>
            <a:endParaRPr dirty="0"/>
          </a:p>
        </p:txBody>
      </p:sp>
      <p:sp>
        <p:nvSpPr>
          <p:cNvPr id="183" name="Google Shape;183;p25"/>
          <p:cNvSpPr txBox="1">
            <a:spLocks noGrp="1"/>
          </p:cNvSpPr>
          <p:nvPr>
            <p:ph type="body" idx="1"/>
          </p:nvPr>
        </p:nvSpPr>
        <p:spPr>
          <a:xfrm>
            <a:off x="311700" y="1551300"/>
            <a:ext cx="8520600" cy="31401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Char char="●"/>
            </a:pPr>
            <a:r>
              <a:rPr lang="en" sz="1600" dirty="0">
                <a:solidFill>
                  <a:schemeClr val="dk1"/>
                </a:solidFill>
              </a:rPr>
              <a:t>To understand another facet of the human experience and the queer community. Aces and aros (along with agender people) put the ‘A’ in LGBTQIAP+!</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Char char="●"/>
            </a:pPr>
            <a:r>
              <a:rPr lang="en" sz="1600" dirty="0">
                <a:solidFill>
                  <a:schemeClr val="dk1"/>
                </a:solidFill>
              </a:rPr>
              <a:t>The asexual and aromantic perspectives regarding love, intimacy, commitment, consent, and life paths are incredibly valuable.</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Char char="●"/>
            </a:pPr>
            <a:r>
              <a:rPr lang="en" sz="1600" dirty="0">
                <a:solidFill>
                  <a:schemeClr val="dk1"/>
                </a:solidFill>
              </a:rPr>
              <a:t>To better understand how sex- and romance-normative societies constrain our lives. </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Char char="●"/>
            </a:pPr>
            <a:r>
              <a:rPr lang="en" sz="1600" dirty="0">
                <a:solidFill>
                  <a:schemeClr val="dk1"/>
                </a:solidFill>
              </a:rPr>
              <a:t>Because you may be on the ace and/or aro spectrums and not know it yet. </a:t>
            </a:r>
            <a:endParaRPr sz="1600" dirty="0">
              <a:solidFill>
                <a:schemeClr val="dk1"/>
              </a:solidFill>
            </a:endParaRPr>
          </a:p>
          <a:p>
            <a:pPr marL="457200" lvl="0" indent="-330200" algn="l" rtl="0">
              <a:lnSpc>
                <a:spcPct val="100000"/>
              </a:lnSpc>
              <a:spcBef>
                <a:spcPts val="1000"/>
              </a:spcBef>
              <a:spcAft>
                <a:spcPts val="1000"/>
              </a:spcAft>
              <a:buClr>
                <a:schemeClr val="dk1"/>
              </a:buClr>
              <a:buSzPts val="1600"/>
              <a:buChar char="●"/>
            </a:pPr>
            <a:r>
              <a:rPr lang="en" sz="1600" dirty="0">
                <a:solidFill>
                  <a:schemeClr val="dk1"/>
                </a:solidFill>
              </a:rPr>
              <a:t>So you can be a supportive and helpful resource for the ace and/or aro people in your life, including patrons!</a:t>
            </a:r>
            <a:endParaRPr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265500" y="724075"/>
            <a:ext cx="2918700" cy="222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dirty="0">
                <a:solidFill>
                  <a:schemeClr val="lt1"/>
                </a:solidFill>
              </a:rPr>
              <a:t>Building Youth Resilience</a:t>
            </a:r>
            <a:endParaRPr dirty="0">
              <a:solidFill>
                <a:schemeClr val="lt1"/>
              </a:solidFill>
            </a:endParaRPr>
          </a:p>
        </p:txBody>
      </p:sp>
      <p:sp>
        <p:nvSpPr>
          <p:cNvPr id="189" name="Google Shape;189;p26"/>
          <p:cNvSpPr txBox="1">
            <a:spLocks noGrp="1"/>
          </p:cNvSpPr>
          <p:nvPr>
            <p:ph type="body" idx="2"/>
          </p:nvPr>
        </p:nvSpPr>
        <p:spPr>
          <a:xfrm>
            <a:off x="4422450" y="724200"/>
            <a:ext cx="3837000" cy="369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Areas of Focus:</a:t>
            </a:r>
            <a:endParaRPr b="1" dirty="0"/>
          </a:p>
          <a:p>
            <a:pPr marL="457200" lvl="0" indent="-355600" algn="l" rtl="0">
              <a:spcBef>
                <a:spcPts val="1200"/>
              </a:spcBef>
              <a:spcAft>
                <a:spcPts val="0"/>
              </a:spcAft>
              <a:buSzPts val="2000"/>
              <a:buChar char="●"/>
            </a:pPr>
            <a:r>
              <a:rPr lang="en" dirty="0"/>
              <a:t>Research</a:t>
            </a:r>
            <a:endParaRPr dirty="0"/>
          </a:p>
          <a:p>
            <a:pPr marL="457200" lvl="0" indent="-355600" algn="l" rtl="0">
              <a:spcBef>
                <a:spcPts val="0"/>
              </a:spcBef>
              <a:spcAft>
                <a:spcPts val="0"/>
              </a:spcAft>
              <a:buSzPts val="2000"/>
              <a:buChar char="●"/>
            </a:pPr>
            <a:r>
              <a:rPr lang="en" dirty="0"/>
              <a:t>Inclusion</a:t>
            </a:r>
            <a:endParaRPr dirty="0"/>
          </a:p>
          <a:p>
            <a:pPr marL="457200" lvl="0" indent="-355600" algn="l" rtl="0">
              <a:spcBef>
                <a:spcPts val="0"/>
              </a:spcBef>
              <a:spcAft>
                <a:spcPts val="0"/>
              </a:spcAft>
              <a:buSzPts val="2000"/>
              <a:buChar char="●"/>
            </a:pPr>
            <a:r>
              <a:rPr lang="en" dirty="0"/>
              <a:t>Media</a:t>
            </a:r>
            <a:endParaRPr dirty="0"/>
          </a:p>
          <a:p>
            <a:pPr marL="457200" lvl="0" indent="-355600" algn="l" rtl="0">
              <a:spcBef>
                <a:spcPts val="0"/>
              </a:spcBef>
              <a:spcAft>
                <a:spcPts val="0"/>
              </a:spcAft>
              <a:buSzPts val="2000"/>
              <a:buChar char="●"/>
            </a:pPr>
            <a:r>
              <a:rPr lang="en" dirty="0"/>
              <a:t>Community Building</a:t>
            </a:r>
            <a:endParaRPr dirty="0"/>
          </a:p>
          <a:p>
            <a:pPr marL="457200" lvl="0" indent="-355600" algn="l" rtl="0">
              <a:spcBef>
                <a:spcPts val="0"/>
              </a:spcBef>
              <a:spcAft>
                <a:spcPts val="0"/>
              </a:spcAft>
              <a:buSzPts val="2000"/>
              <a:buChar char="●"/>
            </a:pPr>
            <a:r>
              <a:rPr lang="en" dirty="0"/>
              <a:t>Skill Building</a:t>
            </a:r>
            <a:endParaRPr dirty="0"/>
          </a:p>
        </p:txBody>
      </p:sp>
      <p:sp>
        <p:nvSpPr>
          <p:cNvPr id="190" name="Google Shape;190;p26"/>
          <p:cNvSpPr txBox="1">
            <a:spLocks noGrp="1"/>
          </p:cNvSpPr>
          <p:nvPr>
            <p:ph type="subTitle" idx="1"/>
          </p:nvPr>
        </p:nvSpPr>
        <p:spPr>
          <a:xfrm>
            <a:off x="270900" y="2952775"/>
            <a:ext cx="2918700" cy="1235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2200" dirty="0">
                <a:solidFill>
                  <a:schemeClr val="lt1"/>
                </a:solidFill>
              </a:rPr>
              <a:t>Providing tools and resources to help aspec youth live full, authentic lives</a:t>
            </a:r>
            <a:endParaRPr sz="2200" dirty="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a:t>
            </a:r>
            <a:endParaRPr/>
          </a:p>
        </p:txBody>
      </p:sp>
      <p:sp>
        <p:nvSpPr>
          <p:cNvPr id="196" name="Google Shape;196;p27"/>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Take time to educate yourself about a-spectrum identities:</a:t>
            </a:r>
            <a:endParaRPr sz="1500" dirty="0"/>
          </a:p>
          <a:p>
            <a:pPr marL="457200" lvl="0" indent="-323850" algn="l" rtl="0">
              <a:spcBef>
                <a:spcPts val="1200"/>
              </a:spcBef>
              <a:spcAft>
                <a:spcPts val="0"/>
              </a:spcAft>
              <a:buSzPts val="1500"/>
              <a:buChar char="●"/>
            </a:pPr>
            <a:r>
              <a:rPr lang="en" sz="1500" dirty="0"/>
              <a:t>Asexual Visibility and Education Network (AVEN): </a:t>
            </a:r>
            <a:r>
              <a:rPr lang="en" sz="1500" u="sng" dirty="0">
                <a:solidFill>
                  <a:schemeClr val="hlink"/>
                </a:solidFill>
                <a:hlinkClick r:id="rId3"/>
              </a:rPr>
              <a:t>https://www.asexuality.org/</a:t>
            </a:r>
            <a:endParaRPr sz="1500" dirty="0"/>
          </a:p>
          <a:p>
            <a:pPr marL="457200" lvl="0" indent="-323850" algn="l" rtl="0">
              <a:spcBef>
                <a:spcPts val="0"/>
              </a:spcBef>
              <a:spcAft>
                <a:spcPts val="0"/>
              </a:spcAft>
              <a:buSzPts val="1500"/>
              <a:buChar char="●"/>
            </a:pPr>
            <a:r>
              <a:rPr lang="en" sz="1500" dirty="0"/>
              <a:t>Aromantic-spectrum Union for Recognition, Education, and Awareness (AUREA): </a:t>
            </a:r>
            <a:r>
              <a:rPr lang="en" sz="1500" u="sng" dirty="0">
                <a:solidFill>
                  <a:schemeClr val="hlink"/>
                </a:solidFill>
                <a:hlinkClick r:id="rId4"/>
              </a:rPr>
              <a:t>https://www.aromanticism.org/</a:t>
            </a:r>
            <a:endParaRPr sz="1500" dirty="0"/>
          </a:p>
          <a:p>
            <a:pPr marL="457200" lvl="0" indent="-323850" algn="l" rtl="0">
              <a:spcBef>
                <a:spcPts val="0"/>
              </a:spcBef>
              <a:spcAft>
                <a:spcPts val="0"/>
              </a:spcAft>
              <a:buSzPts val="1500"/>
              <a:buChar char="●"/>
            </a:pPr>
            <a:r>
              <a:rPr lang="en" sz="1500" dirty="0"/>
              <a:t>The Ace and Aro Advocacy Project (TAAAP): </a:t>
            </a:r>
            <a:r>
              <a:rPr lang="en" sz="1500" u="sng" dirty="0">
                <a:solidFill>
                  <a:schemeClr val="hlink"/>
                </a:solidFill>
                <a:hlinkClick r:id="rId5"/>
              </a:rPr>
              <a:t>https://taaap.org/</a:t>
            </a:r>
            <a:endParaRPr sz="1500" dirty="0"/>
          </a:p>
          <a:p>
            <a:pPr marL="457200" lvl="0" indent="-323850" algn="l" rtl="0">
              <a:spcBef>
                <a:spcPts val="0"/>
              </a:spcBef>
              <a:spcAft>
                <a:spcPts val="0"/>
              </a:spcAft>
              <a:buSzPts val="1500"/>
              <a:buChar char="●"/>
            </a:pPr>
            <a:r>
              <a:rPr lang="en" sz="1500" u="sng" dirty="0"/>
              <a:t>Ace: What Asexuality Reveals About Desire, Society, and the Meaning of Sex</a:t>
            </a:r>
            <a:r>
              <a:rPr lang="en" sz="1500" dirty="0"/>
              <a:t> by Angela Chen</a:t>
            </a:r>
            <a:endParaRPr sz="1500" dirty="0"/>
          </a:p>
          <a:p>
            <a:pPr marL="457200" lvl="0" indent="-323850" algn="l" rtl="0">
              <a:spcBef>
                <a:spcPts val="0"/>
              </a:spcBef>
              <a:spcAft>
                <a:spcPts val="0"/>
              </a:spcAft>
              <a:buSzPts val="1500"/>
              <a:buChar char="●"/>
            </a:pPr>
            <a:r>
              <a:rPr lang="en" sz="1500" u="sng" dirty="0"/>
              <a:t>Aro Eros Arrows</a:t>
            </a:r>
            <a:r>
              <a:rPr lang="en" sz="1500" dirty="0"/>
              <a:t> by Michón Neal</a:t>
            </a:r>
            <a:endParaRPr sz="1500" dirty="0"/>
          </a:p>
          <a:p>
            <a:pPr marL="457200" lvl="0" indent="-323850" algn="l" rtl="0">
              <a:spcBef>
                <a:spcPts val="0"/>
              </a:spcBef>
              <a:spcAft>
                <a:spcPts val="0"/>
              </a:spcAft>
              <a:buSzPts val="1500"/>
              <a:buChar char="●"/>
            </a:pPr>
            <a:r>
              <a:rPr lang="en" sz="1500" u="sng" dirty="0"/>
              <a:t>Asexuality: A Brief Introduction</a:t>
            </a:r>
            <a:r>
              <a:rPr lang="en" sz="1500" dirty="0"/>
              <a:t> by AsexualityArchive.com </a:t>
            </a:r>
            <a:r>
              <a:rPr lang="en" sz="1500" u="sng" dirty="0">
                <a:solidFill>
                  <a:schemeClr val="hlink"/>
                </a:solidFill>
                <a:hlinkClick r:id="rId6"/>
              </a:rPr>
              <a:t>http://www.asexualityarchive.com/book/</a:t>
            </a:r>
            <a:endParaRPr sz="1500" dirty="0"/>
          </a:p>
          <a:p>
            <a:pPr marL="457200" lvl="0" indent="-323850" algn="l" rtl="0">
              <a:spcBef>
                <a:spcPts val="0"/>
              </a:spcBef>
              <a:spcAft>
                <a:spcPts val="0"/>
              </a:spcAft>
              <a:buSzPts val="1500"/>
              <a:buChar char="●"/>
            </a:pPr>
            <a:r>
              <a:rPr lang="en" sz="1500" u="sng" dirty="0"/>
              <a:t>A Quick &amp; Easy Guide to Queer &amp; Trans Identities</a:t>
            </a:r>
            <a:r>
              <a:rPr lang="en" sz="1500" dirty="0"/>
              <a:t> by Mady G. and Jules Zuckerberg</a:t>
            </a:r>
            <a:endParaRPr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Inclusion</a:t>
            </a:r>
            <a:endParaRPr dirty="0"/>
          </a:p>
        </p:txBody>
      </p:sp>
      <p:sp>
        <p:nvSpPr>
          <p:cNvPr id="202" name="Google Shape;202;p28"/>
          <p:cNvSpPr txBox="1">
            <a:spLocks noGrp="1"/>
          </p:cNvSpPr>
          <p:nvPr>
            <p:ph type="body" idx="1"/>
          </p:nvPr>
        </p:nvSpPr>
        <p:spPr>
          <a:xfrm>
            <a:off x="311700" y="1510400"/>
            <a:ext cx="6513600" cy="3149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US" sz="1600" dirty="0"/>
              <a:t>Use inclusive language!  Say “orientation” instead of exclusively “sexual orientation.”  Say “LGBTQIA+” or “queer,” not “LGBT” and “gay.” Train staff on aspec awareness and inclusion.</a:t>
            </a:r>
          </a:p>
          <a:p>
            <a:pPr marL="457200" lvl="0" indent="-330200" algn="l" rtl="0">
              <a:spcBef>
                <a:spcPts val="0"/>
              </a:spcBef>
              <a:spcAft>
                <a:spcPts val="0"/>
              </a:spcAft>
              <a:buSzPts val="1600"/>
              <a:buChar char="●"/>
            </a:pPr>
            <a:r>
              <a:rPr lang="en-US" sz="1600" dirty="0"/>
              <a:t>Make discussions of queerness and queer topics, </a:t>
            </a:r>
            <a:r>
              <a:rPr lang="en-US" sz="1600" dirty="0" err="1"/>
              <a:t>flyering</a:t>
            </a:r>
            <a:r>
              <a:rPr lang="en-US" sz="1600" dirty="0"/>
              <a:t>, and program signage explicitly inclusive of aces and </a:t>
            </a:r>
            <a:r>
              <a:rPr lang="en-US" sz="1600" dirty="0" err="1"/>
              <a:t>aros</a:t>
            </a:r>
            <a:r>
              <a:rPr lang="en-US" sz="1600" dirty="0"/>
              <a:t>. Use the ace and aro pride flags.</a:t>
            </a:r>
          </a:p>
          <a:p>
            <a:pPr marL="457200" lvl="0" indent="-330200" algn="l" rtl="0">
              <a:spcBef>
                <a:spcPts val="0"/>
              </a:spcBef>
              <a:spcAft>
                <a:spcPts val="0"/>
              </a:spcAft>
              <a:buSzPts val="1600"/>
              <a:buChar char="●"/>
            </a:pPr>
            <a:r>
              <a:rPr lang="en-US" sz="1600" dirty="0" err="1"/>
              <a:t>Recognise</a:t>
            </a:r>
            <a:r>
              <a:rPr lang="en-US" sz="1600" dirty="0"/>
              <a:t> Aromantic Spectrum Awareness Week (ASAW) and Ace Week/Asexual Awareness Week (AAW).</a:t>
            </a:r>
          </a:p>
          <a:p>
            <a:pPr marL="457200" lvl="0" indent="-330200" algn="l" rtl="0">
              <a:spcBef>
                <a:spcPts val="0"/>
              </a:spcBef>
              <a:spcAft>
                <a:spcPts val="0"/>
              </a:spcAft>
              <a:buSzPts val="1600"/>
              <a:buChar char="●"/>
            </a:pPr>
            <a:r>
              <a:rPr lang="en-US" sz="1600" dirty="0"/>
              <a:t>Don’t make statements that assume your teen patrons will date, fall in love, have sex, get married, etc., and don’t center Pride around love. Step in if someone is being bullied or harassed.</a:t>
            </a:r>
          </a:p>
        </p:txBody>
      </p:sp>
      <p:pic>
        <p:nvPicPr>
          <p:cNvPr id="203" name="Google Shape;203;p28"/>
          <p:cNvPicPr preferRelativeResize="0"/>
          <p:nvPr/>
        </p:nvPicPr>
        <p:blipFill>
          <a:blip r:embed="rId3">
            <a:alphaModFix/>
          </a:blip>
          <a:stretch>
            <a:fillRect/>
          </a:stretch>
        </p:blipFill>
        <p:spPr>
          <a:xfrm>
            <a:off x="7005849" y="3166200"/>
            <a:ext cx="2007100" cy="1204450"/>
          </a:xfrm>
          <a:prstGeom prst="rect">
            <a:avLst/>
          </a:prstGeom>
          <a:noFill/>
          <a:ln>
            <a:noFill/>
          </a:ln>
        </p:spPr>
      </p:pic>
      <p:pic>
        <p:nvPicPr>
          <p:cNvPr id="204" name="Google Shape;204;p28"/>
          <p:cNvPicPr preferRelativeResize="0"/>
          <p:nvPr/>
        </p:nvPicPr>
        <p:blipFill>
          <a:blip r:embed="rId4">
            <a:alphaModFix/>
          </a:blip>
          <a:stretch>
            <a:fillRect/>
          </a:stretch>
        </p:blipFill>
        <p:spPr>
          <a:xfrm>
            <a:off x="7005857" y="1510400"/>
            <a:ext cx="2007091" cy="1204451"/>
          </a:xfrm>
          <a:prstGeom prst="rect">
            <a:avLst/>
          </a:prstGeom>
          <a:noFill/>
          <a:ln>
            <a:noFill/>
          </a:ln>
        </p:spPr>
      </p:pic>
      <p:sp>
        <p:nvSpPr>
          <p:cNvPr id="205" name="Google Shape;205;p28"/>
          <p:cNvSpPr txBox="1"/>
          <p:nvPr/>
        </p:nvSpPr>
        <p:spPr>
          <a:xfrm>
            <a:off x="6925500" y="2669250"/>
            <a:ext cx="22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The Aromantic Pride Flag</a:t>
            </a:r>
            <a:endParaRPr>
              <a:latin typeface="Helvetica Neue"/>
              <a:ea typeface="Helvetica Neue"/>
              <a:cs typeface="Helvetica Neue"/>
              <a:sym typeface="Helvetica Neue"/>
            </a:endParaRPr>
          </a:p>
        </p:txBody>
      </p:sp>
      <p:sp>
        <p:nvSpPr>
          <p:cNvPr id="206" name="Google Shape;206;p28"/>
          <p:cNvSpPr txBox="1"/>
          <p:nvPr/>
        </p:nvSpPr>
        <p:spPr>
          <a:xfrm>
            <a:off x="7005900" y="4314050"/>
            <a:ext cx="200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The Asexual Pride Flag</a:t>
            </a:r>
            <a:endParaRPr>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Media</a:t>
            </a:r>
            <a:endParaRPr/>
          </a:p>
        </p:txBody>
      </p:sp>
      <p:sp>
        <p:nvSpPr>
          <p:cNvPr id="212" name="Google Shape;212;p29"/>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Help youth become literate in identifying and critically analysing amatonormativity, singlism, and compulsory sexuality in media </a:t>
            </a:r>
            <a:endParaRPr sz="1600" b="1" dirty="0"/>
          </a:p>
          <a:p>
            <a:pPr marL="457200" lvl="0" indent="-330200" algn="l" rtl="0">
              <a:spcBef>
                <a:spcPts val="0"/>
              </a:spcBef>
              <a:spcAft>
                <a:spcPts val="0"/>
              </a:spcAft>
              <a:buSzPts val="1600"/>
              <a:buChar char="●"/>
            </a:pPr>
            <a:r>
              <a:rPr lang="en" sz="1600" dirty="0"/>
              <a:t>Add books containing aspec representation to your collections! Search:</a:t>
            </a:r>
            <a:endParaRPr sz="1600" dirty="0"/>
          </a:p>
          <a:p>
            <a:pPr marL="1371600" lvl="2" indent="-317500" algn="l" rtl="0">
              <a:spcBef>
                <a:spcPts val="0"/>
              </a:spcBef>
              <a:spcAft>
                <a:spcPts val="0"/>
              </a:spcAft>
              <a:buSzPts val="1400"/>
              <a:buChar char="■"/>
            </a:pPr>
            <a:r>
              <a:rPr lang="en" u="sng" dirty="0">
                <a:solidFill>
                  <a:schemeClr val="accent5"/>
                </a:solidFill>
                <a:hlinkClick r:id="rId3">
                  <a:extLst>
                    <a:ext uri="{A12FA001-AC4F-418D-AE19-62706E023703}">
                      <ahyp:hlinkClr xmlns:ahyp="http://schemas.microsoft.com/office/drawing/2018/hyperlinkcolor" val="tx"/>
                    </a:ext>
                  </a:extLst>
                </a:hlinkClick>
              </a:rPr>
              <a:t>https://www.aroacedatabase.com/</a:t>
            </a:r>
            <a:endParaRPr dirty="0"/>
          </a:p>
          <a:p>
            <a:pPr marL="1371600" lvl="2" indent="-317500" algn="l" rtl="0">
              <a:spcBef>
                <a:spcPts val="0"/>
              </a:spcBef>
              <a:spcAft>
                <a:spcPts val="0"/>
              </a:spcAft>
              <a:buSzPts val="1400"/>
              <a:buChar char="■"/>
            </a:pPr>
            <a:r>
              <a:rPr lang="en" u="sng" dirty="0">
                <a:solidFill>
                  <a:schemeClr val="hlink"/>
                </a:solidFill>
                <a:hlinkClick r:id="rId4"/>
              </a:rPr>
              <a:t>https://queersff.theillustratedpage.net/</a:t>
            </a:r>
            <a:endParaRPr dirty="0"/>
          </a:p>
          <a:p>
            <a:pPr marL="1371600" lvl="2" indent="-317500" algn="l" rtl="0">
              <a:spcBef>
                <a:spcPts val="0"/>
              </a:spcBef>
              <a:spcAft>
                <a:spcPts val="0"/>
              </a:spcAft>
              <a:buSzPts val="1400"/>
              <a:buChar char="■"/>
            </a:pPr>
            <a:r>
              <a:rPr lang="en" u="sng" dirty="0">
                <a:solidFill>
                  <a:schemeClr val="hlink"/>
                </a:solidFill>
                <a:hlinkClick r:id="rId5"/>
              </a:rPr>
              <a:t>https://queerbooksforteens.com/</a:t>
            </a:r>
            <a:endParaRPr dirty="0"/>
          </a:p>
          <a:p>
            <a:pPr marL="1371600" lvl="2" indent="-317500" algn="l" rtl="0">
              <a:spcBef>
                <a:spcPts val="0"/>
              </a:spcBef>
              <a:spcAft>
                <a:spcPts val="0"/>
              </a:spcAft>
              <a:buSzPts val="1400"/>
              <a:buChar char="■"/>
            </a:pPr>
            <a:r>
              <a:rPr lang="en" u="sng" dirty="0">
                <a:solidFill>
                  <a:schemeClr val="hlink"/>
                </a:solidFill>
                <a:hlinkClick r:id="rId6"/>
              </a:rPr>
              <a:t>https://lgbtqreads.com/</a:t>
            </a:r>
            <a:endParaRPr dirty="0"/>
          </a:p>
          <a:p>
            <a:pPr marL="1371600" lvl="2" indent="-317500" algn="l" rtl="0">
              <a:spcBef>
                <a:spcPts val="0"/>
              </a:spcBef>
              <a:spcAft>
                <a:spcPts val="0"/>
              </a:spcAft>
              <a:buSzPts val="1400"/>
              <a:buChar char="■"/>
            </a:pPr>
            <a:r>
              <a:rPr lang="en" u="sng" dirty="0">
                <a:solidFill>
                  <a:schemeClr val="hlink"/>
                </a:solidFill>
                <a:hlinkClick r:id="rId7"/>
              </a:rPr>
              <a:t>https://www.yapride.org/</a:t>
            </a:r>
            <a:endParaRPr dirty="0"/>
          </a:p>
          <a:p>
            <a:pPr marL="457200" lvl="0" indent="-330200" algn="l" rtl="0">
              <a:spcBef>
                <a:spcPts val="0"/>
              </a:spcBef>
              <a:spcAft>
                <a:spcPts val="0"/>
              </a:spcAft>
              <a:buSzPts val="1600"/>
              <a:buChar char="●"/>
            </a:pPr>
            <a:r>
              <a:rPr lang="en" sz="1600" dirty="0"/>
              <a:t>Curate collections (including digital articles, where relevant) of:</a:t>
            </a:r>
            <a:endParaRPr sz="1600" dirty="0"/>
          </a:p>
          <a:p>
            <a:pPr marL="914400" lvl="1" indent="-317500" algn="l" rtl="0">
              <a:spcBef>
                <a:spcPts val="0"/>
              </a:spcBef>
              <a:spcAft>
                <a:spcPts val="0"/>
              </a:spcAft>
              <a:buSzPts val="1400"/>
              <a:buChar char="○"/>
            </a:pPr>
            <a:r>
              <a:rPr lang="en" sz="1400" dirty="0"/>
              <a:t>Content with aspec representation</a:t>
            </a:r>
            <a:endParaRPr sz="1400" dirty="0"/>
          </a:p>
          <a:p>
            <a:pPr marL="914400" lvl="1" indent="-317500" algn="l" rtl="0">
              <a:spcBef>
                <a:spcPts val="0"/>
              </a:spcBef>
              <a:spcAft>
                <a:spcPts val="0"/>
              </a:spcAft>
              <a:buSzPts val="1400"/>
              <a:buChar char="○"/>
            </a:pPr>
            <a:r>
              <a:rPr lang="en" sz="1400" dirty="0"/>
              <a:t>Young adult content that does not contain romance and/or sex</a:t>
            </a:r>
            <a:endParaRPr sz="1400" dirty="0"/>
          </a:p>
          <a:p>
            <a:pPr marL="914400" lvl="1" indent="-317500" algn="l" rtl="0">
              <a:spcBef>
                <a:spcPts val="0"/>
              </a:spcBef>
              <a:spcAft>
                <a:spcPts val="0"/>
              </a:spcAft>
              <a:buSzPts val="1400"/>
              <a:buChar char="○"/>
            </a:pPr>
            <a:r>
              <a:rPr lang="en" sz="1400" dirty="0"/>
              <a:t>Sex education content that includes asexual and aromantic experiences</a:t>
            </a:r>
            <a:endParaRPr sz="1400" dirty="0"/>
          </a:p>
        </p:txBody>
      </p:sp>
      <p:sp>
        <p:nvSpPr>
          <p:cNvPr id="213" name="Google Shape;213;p29"/>
          <p:cNvSpPr txBox="1"/>
          <p:nvPr/>
        </p:nvSpPr>
        <p:spPr>
          <a:xfrm>
            <a:off x="3886200" y="2140550"/>
            <a:ext cx="4946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highlight>
                <a:schemeClr val="lt1"/>
              </a:highlight>
              <a:latin typeface="Helvetica Neue"/>
              <a:ea typeface="Helvetica Neue"/>
              <a:cs typeface="Helvetica Neue"/>
              <a:sym typeface="Helvetica Neue"/>
            </a:endParaRPr>
          </a:p>
          <a:p>
            <a:pPr marL="1371600" lvl="2" indent="-317500" algn="l" rtl="0">
              <a:spcBef>
                <a:spcPts val="0"/>
              </a:spcBef>
              <a:spcAft>
                <a:spcPts val="0"/>
              </a:spcAft>
              <a:buSzPts val="1400"/>
              <a:buFont typeface="Helvetica Neue"/>
              <a:buChar char="■"/>
            </a:pPr>
            <a:r>
              <a:rPr lang="en" u="sng" dirty="0">
                <a:solidFill>
                  <a:schemeClr val="hlink"/>
                </a:solidFill>
                <a:latin typeface="Helvetica Neue"/>
                <a:ea typeface="Helvetica Neue"/>
                <a:cs typeface="Helvetica Neue"/>
                <a:sym typeface="Helvetica Neue"/>
                <a:hlinkClick r:id="rId8"/>
              </a:rPr>
              <a:t>Asexuals In Fiction 5 + Poets</a:t>
            </a:r>
            <a:r>
              <a:rPr lang="en" dirty="0">
                <a:latin typeface="Helvetica Neue"/>
                <a:ea typeface="Helvetica Neue"/>
                <a:cs typeface="Helvetica Neue"/>
                <a:sym typeface="Helvetica Neue"/>
              </a:rPr>
              <a:t> Google Doc</a:t>
            </a:r>
            <a:endParaRPr dirty="0">
              <a:latin typeface="Helvetica Neue"/>
              <a:ea typeface="Helvetica Neue"/>
              <a:cs typeface="Helvetica Neue"/>
              <a:sym typeface="Helvetica Neue"/>
            </a:endParaRPr>
          </a:p>
          <a:p>
            <a:pPr marL="1371600" lvl="2" indent="-317500" algn="l" rtl="0">
              <a:spcBef>
                <a:spcPts val="0"/>
              </a:spcBef>
              <a:spcAft>
                <a:spcPts val="0"/>
              </a:spcAft>
              <a:buSzPts val="1400"/>
              <a:buFont typeface="Helvetica Neue"/>
              <a:buChar char="■"/>
            </a:pPr>
            <a:r>
              <a:rPr lang="en" u="sng" dirty="0">
                <a:solidFill>
                  <a:schemeClr val="hlink"/>
                </a:solidFill>
                <a:latin typeface="Helvetica Neue"/>
                <a:ea typeface="Helvetica Neue"/>
                <a:cs typeface="Helvetica Neue"/>
                <a:sym typeface="Helvetica Neue"/>
                <a:hlinkClick r:id="rId9"/>
              </a:rPr>
              <a:t>Asexual Books</a:t>
            </a:r>
            <a:r>
              <a:rPr lang="en" dirty="0">
                <a:latin typeface="Helvetica Neue"/>
                <a:ea typeface="Helvetica Neue"/>
                <a:cs typeface="Helvetica Neue"/>
                <a:sym typeface="Helvetica Neue"/>
              </a:rPr>
              <a:t> | Goodreads - Genres</a:t>
            </a:r>
            <a:endParaRPr dirty="0">
              <a:latin typeface="Helvetica Neue"/>
              <a:ea typeface="Helvetica Neue"/>
              <a:cs typeface="Helvetica Neue"/>
              <a:sym typeface="Helvetica Neue"/>
            </a:endParaRPr>
          </a:p>
          <a:p>
            <a:pPr marL="1371600" lvl="2" indent="-317500" algn="l" rtl="0">
              <a:spcBef>
                <a:spcPts val="0"/>
              </a:spcBef>
              <a:spcAft>
                <a:spcPts val="0"/>
              </a:spcAft>
              <a:buSzPts val="1400"/>
              <a:buFont typeface="Helvetica Neue"/>
              <a:buChar char="■"/>
            </a:pPr>
            <a:r>
              <a:rPr lang="en" u="sng" dirty="0">
                <a:solidFill>
                  <a:schemeClr val="hlink"/>
                </a:solidFill>
                <a:latin typeface="Helvetica Neue"/>
                <a:ea typeface="Helvetica Neue"/>
                <a:cs typeface="Helvetica Neue"/>
                <a:sym typeface="Helvetica Neue"/>
                <a:hlinkClick r:id="rId9"/>
              </a:rPr>
              <a:t>Asexuals In Fiction</a:t>
            </a:r>
            <a:r>
              <a:rPr lang="en" dirty="0">
                <a:latin typeface="Helvetica Neue"/>
                <a:ea typeface="Helvetica Neue"/>
                <a:cs typeface="Helvetica Neue"/>
                <a:sym typeface="Helvetica Neue"/>
              </a:rPr>
              <a:t> | Goodreads - Listopia</a:t>
            </a:r>
            <a:endParaRPr dirty="0">
              <a:latin typeface="Helvetica Neue"/>
              <a:ea typeface="Helvetica Neue"/>
              <a:cs typeface="Helvetica Neue"/>
              <a:sym typeface="Helvetica Neue"/>
            </a:endParaRPr>
          </a:p>
          <a:p>
            <a:pPr marL="1371600" lvl="2" indent="-317500" algn="l" rtl="0">
              <a:spcBef>
                <a:spcPts val="0"/>
              </a:spcBef>
              <a:spcAft>
                <a:spcPts val="0"/>
              </a:spcAft>
              <a:buSzPts val="1400"/>
              <a:buFont typeface="Helvetica Neue"/>
              <a:buChar char="■"/>
            </a:pPr>
            <a:r>
              <a:rPr lang="en" u="sng" dirty="0">
                <a:solidFill>
                  <a:schemeClr val="hlink"/>
                </a:solidFill>
                <a:latin typeface="Helvetica Neue"/>
                <a:ea typeface="Helvetica Neue"/>
                <a:cs typeface="Helvetica Neue"/>
                <a:sym typeface="Helvetica Neue"/>
                <a:hlinkClick r:id="rId10"/>
              </a:rPr>
              <a:t>The Aromantic and Asexual Characters Database</a:t>
            </a:r>
            <a:r>
              <a:rPr lang="en" dirty="0">
                <a:latin typeface="Helvetica Neue"/>
                <a:ea typeface="Helvetica Neue"/>
                <a:cs typeface="Helvetica Neue"/>
                <a:sym typeface="Helvetica Neue"/>
              </a:rPr>
              <a:t> | obvibase.com</a:t>
            </a:r>
            <a:endParaRPr dirty="0">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Community &amp; Skill Building Programming</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Aspec Community Building</a:t>
            </a:r>
            <a:endParaRPr dirty="0"/>
          </a:p>
        </p:txBody>
      </p:sp>
      <p:sp>
        <p:nvSpPr>
          <p:cNvPr id="224" name="Google Shape;224;p31"/>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Establish/facilitate aspec social groups and gatherings</a:t>
            </a:r>
            <a:endParaRPr dirty="0"/>
          </a:p>
          <a:p>
            <a:pPr marL="457200" lvl="0" indent="-342900" algn="l" rtl="0">
              <a:spcBef>
                <a:spcPts val="0"/>
              </a:spcBef>
              <a:spcAft>
                <a:spcPts val="0"/>
              </a:spcAft>
              <a:buSzPts val="1800"/>
              <a:buChar char="●"/>
            </a:pPr>
            <a:r>
              <a:rPr lang="en" dirty="0"/>
              <a:t>Connect youth to aspec resources</a:t>
            </a:r>
            <a:endParaRPr dirty="0"/>
          </a:p>
          <a:p>
            <a:pPr marL="457200" lvl="0" indent="-342900" algn="l" rtl="0">
              <a:spcBef>
                <a:spcPts val="0"/>
              </a:spcBef>
              <a:spcAft>
                <a:spcPts val="0"/>
              </a:spcAft>
              <a:buSzPts val="1800"/>
              <a:buChar char="●"/>
            </a:pPr>
            <a:r>
              <a:rPr lang="en" dirty="0"/>
              <a:t>Connect youth to local aspec groups, if possible</a:t>
            </a:r>
            <a:endParaRPr dirty="0"/>
          </a:p>
          <a:p>
            <a:pPr marL="457200" lvl="0" indent="-342900" algn="l" rtl="0">
              <a:spcBef>
                <a:spcPts val="0"/>
              </a:spcBef>
              <a:spcAft>
                <a:spcPts val="0"/>
              </a:spcAft>
              <a:buSzPts val="1800"/>
              <a:buChar char="●"/>
            </a:pPr>
            <a:r>
              <a:rPr lang="en" dirty="0"/>
              <a:t>Host aspec speakers for events</a:t>
            </a:r>
            <a:endParaRPr dirty="0"/>
          </a:p>
          <a:p>
            <a:pPr marL="0" lvl="0" indent="0" algn="l" rtl="0">
              <a:spcBef>
                <a:spcPts val="1200"/>
              </a:spcBef>
              <a:spcAft>
                <a:spcPts val="1200"/>
              </a:spcAft>
              <a:buNone/>
            </a:pPr>
            <a:r>
              <a:rPr lang="en" b="1" dirty="0"/>
              <a:t>Why it’s important:</a:t>
            </a:r>
            <a:r>
              <a:rPr lang="en" dirty="0"/>
              <a:t> Empowers aspec youth to broaden their support networks, form connections and community with other aspec folks, and know they’re not alone.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6" name="Google Shape;66;p14"/>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67" name="Google Shape;67;p14"/>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68" name="Google Shape;68;p14"/>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Introductions</a:t>
            </a:r>
            <a:endParaRPr dirty="0"/>
          </a:p>
        </p:txBody>
      </p:sp>
      <p:sp>
        <p:nvSpPr>
          <p:cNvPr id="69" name="Google Shape;69;p14"/>
          <p:cNvSpPr txBox="1">
            <a:spLocks noGrp="1"/>
          </p:cNvSpPr>
          <p:nvPr>
            <p:ph type="body" idx="1"/>
          </p:nvPr>
        </p:nvSpPr>
        <p:spPr>
          <a:xfrm>
            <a:off x="311700" y="1627500"/>
            <a:ext cx="8520600" cy="235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Sam Helmick, they/them, Iowa City Public Library</a:t>
            </a:r>
            <a:endParaRPr dirty="0"/>
          </a:p>
          <a:p>
            <a:pPr marL="0" lvl="0" indent="0" algn="l" rtl="0">
              <a:spcBef>
                <a:spcPts val="1200"/>
              </a:spcBef>
              <a:spcAft>
                <a:spcPts val="0"/>
              </a:spcAft>
              <a:buNone/>
            </a:pPr>
            <a:r>
              <a:rPr lang="en" dirty="0"/>
              <a:t>Elizabeth Graham, she/her, New York Public Library and Aces NYC</a:t>
            </a:r>
            <a:endParaRPr dirty="0"/>
          </a:p>
          <a:p>
            <a:pPr marL="0" lvl="0" indent="0" algn="l" rtl="0">
              <a:spcBef>
                <a:spcPts val="1200"/>
              </a:spcBef>
              <a:spcAft>
                <a:spcPts val="0"/>
              </a:spcAft>
              <a:buClr>
                <a:schemeClr val="dk1"/>
              </a:buClr>
              <a:buSzPts val="1100"/>
              <a:buFont typeface="Arial"/>
              <a:buNone/>
            </a:pPr>
            <a:r>
              <a:rPr lang="en" dirty="0"/>
              <a:t>Kadie Craighead, she/they, The Ace and Aro Advocacy Project </a:t>
            </a:r>
            <a:endParaRPr dirty="0"/>
          </a:p>
          <a:p>
            <a:pPr marL="0" lvl="0" indent="0" algn="l" rtl="0">
              <a:spcBef>
                <a:spcPts val="1200"/>
              </a:spcBef>
              <a:spcAft>
                <a:spcPts val="0"/>
              </a:spcAft>
              <a:buClr>
                <a:schemeClr val="dk1"/>
              </a:buClr>
              <a:buSzPts val="1100"/>
              <a:buFont typeface="Arial"/>
              <a:buNone/>
            </a:pPr>
            <a:endParaRPr dirty="0"/>
          </a:p>
          <a:p>
            <a:pPr marL="0" lvl="0" indent="0" algn="l" rtl="0">
              <a:spcBef>
                <a:spcPts val="1200"/>
              </a:spcBef>
              <a:spcAft>
                <a:spcPts val="1200"/>
              </a:spcAft>
              <a:buNone/>
            </a:pPr>
            <a:endParaRPr dirty="0"/>
          </a:p>
        </p:txBody>
      </p:sp>
      <p:pic>
        <p:nvPicPr>
          <p:cNvPr id="70" name="Google Shape;70;p14"/>
          <p:cNvPicPr preferRelativeResize="0"/>
          <p:nvPr/>
        </p:nvPicPr>
        <p:blipFill rotWithShape="1">
          <a:blip r:embed="rId4">
            <a:alphaModFix/>
          </a:blip>
          <a:srcRect t="34066" b="32498"/>
          <a:stretch/>
        </p:blipFill>
        <p:spPr>
          <a:xfrm>
            <a:off x="6433750" y="2999400"/>
            <a:ext cx="2398550" cy="801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Intellectual Freedom</a:t>
            </a:r>
            <a:endParaRPr dirty="0"/>
          </a:p>
        </p:txBody>
      </p:sp>
      <p:sp>
        <p:nvSpPr>
          <p:cNvPr id="230" name="Google Shape;230;p32"/>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Teach youth about how to protect their privacy online, including but not limited to:</a:t>
            </a:r>
            <a:endParaRPr dirty="0"/>
          </a:p>
          <a:p>
            <a:pPr marL="457200" lvl="0" indent="-342900" algn="l" rtl="0">
              <a:spcBef>
                <a:spcPts val="1200"/>
              </a:spcBef>
              <a:spcAft>
                <a:spcPts val="0"/>
              </a:spcAft>
              <a:buSzPts val="1800"/>
              <a:buChar char="●"/>
            </a:pPr>
            <a:r>
              <a:rPr lang="en" dirty="0"/>
              <a:t>Adblocking</a:t>
            </a:r>
            <a:endParaRPr dirty="0"/>
          </a:p>
          <a:p>
            <a:pPr marL="457200" lvl="0" indent="-342900" algn="l" rtl="0">
              <a:spcBef>
                <a:spcPts val="0"/>
              </a:spcBef>
              <a:spcAft>
                <a:spcPts val="0"/>
              </a:spcAft>
              <a:buSzPts val="1800"/>
              <a:buChar char="●"/>
            </a:pPr>
            <a:r>
              <a:rPr lang="en" dirty="0"/>
              <a:t>Tracking protection</a:t>
            </a:r>
            <a:endParaRPr dirty="0"/>
          </a:p>
          <a:p>
            <a:pPr marL="457200" lvl="0" indent="-342900" algn="l" rtl="0">
              <a:spcBef>
                <a:spcPts val="0"/>
              </a:spcBef>
              <a:spcAft>
                <a:spcPts val="0"/>
              </a:spcAft>
              <a:buSzPts val="1800"/>
              <a:buChar char="●"/>
            </a:pPr>
            <a:r>
              <a:rPr lang="en" dirty="0"/>
              <a:t>VPNs</a:t>
            </a:r>
            <a:endParaRPr dirty="0"/>
          </a:p>
          <a:p>
            <a:pPr marL="457200" lvl="0" indent="-342900" algn="l" rtl="0">
              <a:spcBef>
                <a:spcPts val="0"/>
              </a:spcBef>
              <a:spcAft>
                <a:spcPts val="0"/>
              </a:spcAft>
              <a:buSzPts val="1800"/>
              <a:buChar char="●"/>
            </a:pPr>
            <a:r>
              <a:rPr lang="en" dirty="0"/>
              <a:t>Data minimisation</a:t>
            </a:r>
            <a:endParaRPr dirty="0"/>
          </a:p>
          <a:p>
            <a:pPr marL="0" lvl="0" indent="0" algn="l" rtl="0">
              <a:spcBef>
                <a:spcPts val="1200"/>
              </a:spcBef>
              <a:spcAft>
                <a:spcPts val="1200"/>
              </a:spcAft>
              <a:buNone/>
            </a:pPr>
            <a:r>
              <a:rPr lang="en" b="1" dirty="0"/>
              <a:t>Why it’s important:</a:t>
            </a:r>
            <a:r>
              <a:rPr lang="en" dirty="0"/>
              <a:t> In addition to being a crucial component of internet safety, this empowers teens with marginalised identities to better protect themselves if it’s not safe for them to be out at home.</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Medical Care and Estate Planning</a:t>
            </a:r>
            <a:endParaRPr dirty="0"/>
          </a:p>
        </p:txBody>
      </p:sp>
      <p:sp>
        <p:nvSpPr>
          <p:cNvPr id="236" name="Google Shape;236;p33"/>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Wills, living trusts, powers of attorney, healthcare directives, and so on</a:t>
            </a:r>
            <a:endParaRPr i="1" dirty="0"/>
          </a:p>
          <a:p>
            <a:pPr marL="457200" lvl="0" indent="-342900" algn="l" rtl="0">
              <a:spcBef>
                <a:spcPts val="1200"/>
              </a:spcBef>
              <a:spcAft>
                <a:spcPts val="0"/>
              </a:spcAft>
              <a:buSzPts val="1800"/>
              <a:buChar char="●"/>
            </a:pPr>
            <a:r>
              <a:rPr lang="en" b="1" dirty="0"/>
              <a:t>Educational workshops</a:t>
            </a:r>
            <a:r>
              <a:rPr lang="en" dirty="0"/>
              <a:t> to explain the concepts (ideally health insurance as well) and how they work</a:t>
            </a:r>
            <a:endParaRPr dirty="0"/>
          </a:p>
          <a:p>
            <a:pPr marL="457200" lvl="0" indent="-342900" algn="l" rtl="0">
              <a:spcBef>
                <a:spcPts val="0"/>
              </a:spcBef>
              <a:spcAft>
                <a:spcPts val="0"/>
              </a:spcAft>
              <a:buSzPts val="1800"/>
              <a:buChar char="●"/>
            </a:pPr>
            <a:r>
              <a:rPr lang="en" b="1" dirty="0"/>
              <a:t>Training workshops</a:t>
            </a:r>
            <a:r>
              <a:rPr lang="en" dirty="0"/>
              <a:t> to help people prepare and/or learn to self-prepare documents and make them legally binding</a:t>
            </a:r>
            <a:endParaRPr dirty="0"/>
          </a:p>
          <a:p>
            <a:pPr marL="457200" lvl="0" indent="-342900" algn="l" rtl="0">
              <a:spcBef>
                <a:spcPts val="0"/>
              </a:spcBef>
              <a:spcAft>
                <a:spcPts val="0"/>
              </a:spcAft>
              <a:buSzPts val="1800"/>
              <a:buChar char="●"/>
            </a:pPr>
            <a:r>
              <a:rPr lang="en" b="1" dirty="0"/>
              <a:t>Community support groups</a:t>
            </a:r>
            <a:r>
              <a:rPr lang="en" dirty="0"/>
              <a:t> for witnessing and/or notarising documents, mutual aid, etc.</a:t>
            </a:r>
            <a:endParaRPr dirty="0"/>
          </a:p>
          <a:p>
            <a:pPr marL="0" lvl="0" indent="0" algn="l" rtl="0">
              <a:spcBef>
                <a:spcPts val="1200"/>
              </a:spcBef>
              <a:spcAft>
                <a:spcPts val="1200"/>
              </a:spcAft>
              <a:buNone/>
            </a:pPr>
            <a:r>
              <a:rPr lang="en" b="1" dirty="0"/>
              <a:t>Why it’s important:</a:t>
            </a:r>
            <a:r>
              <a:rPr lang="en" dirty="0"/>
              <a:t> Empowers single people to understand and assert rights that are commonly tied to marriage.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11700" y="1917600"/>
            <a:ext cx="8520600" cy="10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Collections: Starter Pack Recommendations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Starter Pack for Adult Staff: Deconstructing Amatonormativity &amp; Singlism</a:t>
            </a:r>
            <a:endParaRPr dirty="0"/>
          </a:p>
        </p:txBody>
      </p:sp>
      <p:pic>
        <p:nvPicPr>
          <p:cNvPr id="247" name="Google Shape;247;p35"/>
          <p:cNvPicPr preferRelativeResize="0"/>
          <p:nvPr/>
        </p:nvPicPr>
        <p:blipFill>
          <a:blip r:embed="rId3">
            <a:alphaModFix/>
          </a:blip>
          <a:stretch>
            <a:fillRect/>
          </a:stretch>
        </p:blipFill>
        <p:spPr>
          <a:xfrm>
            <a:off x="340675" y="1551300"/>
            <a:ext cx="1579062" cy="2140725"/>
          </a:xfrm>
          <a:prstGeom prst="rect">
            <a:avLst/>
          </a:prstGeom>
          <a:noFill/>
          <a:ln>
            <a:noFill/>
          </a:ln>
        </p:spPr>
      </p:pic>
      <p:sp>
        <p:nvSpPr>
          <p:cNvPr id="248" name="Google Shape;248;p35"/>
          <p:cNvSpPr txBox="1"/>
          <p:nvPr/>
        </p:nvSpPr>
        <p:spPr>
          <a:xfrm>
            <a:off x="277725" y="3682825"/>
            <a:ext cx="1935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t>Minimizing Marriage: Marriage, Morality, and the Law</a:t>
            </a:r>
            <a:r>
              <a:rPr lang="en" dirty="0"/>
              <a:t> by Elizabeth Brake</a:t>
            </a:r>
            <a:endParaRPr dirty="0"/>
          </a:p>
        </p:txBody>
      </p:sp>
      <p:pic>
        <p:nvPicPr>
          <p:cNvPr id="249" name="Google Shape;249;p35"/>
          <p:cNvPicPr preferRelativeResize="0"/>
          <p:nvPr/>
        </p:nvPicPr>
        <p:blipFill>
          <a:blip r:embed="rId4">
            <a:alphaModFix/>
          </a:blip>
          <a:stretch>
            <a:fillRect/>
          </a:stretch>
        </p:blipFill>
        <p:spPr>
          <a:xfrm>
            <a:off x="7459750" y="1560415"/>
            <a:ext cx="1372550" cy="2122498"/>
          </a:xfrm>
          <a:prstGeom prst="rect">
            <a:avLst/>
          </a:prstGeom>
          <a:noFill/>
          <a:ln>
            <a:noFill/>
          </a:ln>
        </p:spPr>
      </p:pic>
      <p:sp>
        <p:nvSpPr>
          <p:cNvPr id="250" name="Google Shape;250;p35"/>
          <p:cNvSpPr txBox="1"/>
          <p:nvPr/>
        </p:nvSpPr>
        <p:spPr>
          <a:xfrm>
            <a:off x="7019675" y="3651325"/>
            <a:ext cx="1935600" cy="1046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i="1" dirty="0"/>
              <a:t>Marriage, a History: How Love Conquered Marriage</a:t>
            </a:r>
            <a:r>
              <a:rPr lang="en" dirty="0"/>
              <a:t> by Stephanie Coontz</a:t>
            </a:r>
            <a:endParaRPr dirty="0"/>
          </a:p>
        </p:txBody>
      </p:sp>
      <p:pic>
        <p:nvPicPr>
          <p:cNvPr id="251" name="Google Shape;251;p35"/>
          <p:cNvPicPr preferRelativeResize="0"/>
          <p:nvPr/>
        </p:nvPicPr>
        <p:blipFill>
          <a:blip r:embed="rId5">
            <a:alphaModFix/>
          </a:blip>
          <a:stretch>
            <a:fillRect/>
          </a:stretch>
        </p:blipFill>
        <p:spPr>
          <a:xfrm>
            <a:off x="2409425" y="1592263"/>
            <a:ext cx="1372550" cy="2058825"/>
          </a:xfrm>
          <a:prstGeom prst="rect">
            <a:avLst/>
          </a:prstGeom>
          <a:noFill/>
          <a:ln>
            <a:noFill/>
          </a:ln>
        </p:spPr>
      </p:pic>
      <p:sp>
        <p:nvSpPr>
          <p:cNvPr id="252" name="Google Shape;252;p35"/>
          <p:cNvSpPr txBox="1"/>
          <p:nvPr/>
        </p:nvSpPr>
        <p:spPr>
          <a:xfrm>
            <a:off x="3814475" y="1592275"/>
            <a:ext cx="15471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t>Singled Out: How Singles are Stereotyped, Stigmatized, and Ignored, and Still Live Happily Ever After</a:t>
            </a:r>
            <a:r>
              <a:rPr lang="en" dirty="0"/>
              <a:t> by Bella DePaulo</a:t>
            </a:r>
            <a:endParaRPr dirty="0"/>
          </a:p>
        </p:txBody>
      </p:sp>
      <p:sp>
        <p:nvSpPr>
          <p:cNvPr id="253" name="Google Shape;253;p35"/>
          <p:cNvSpPr txBox="1"/>
          <p:nvPr/>
        </p:nvSpPr>
        <p:spPr>
          <a:xfrm>
            <a:off x="2289525" y="3803725"/>
            <a:ext cx="46539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i="1" dirty="0"/>
              <a:t>Untrue: Why Nearly Everything We Believe About Women, Lust, and Adultery is Wrong and How the New Science Can Set Us Free</a:t>
            </a:r>
            <a:r>
              <a:rPr lang="en" dirty="0"/>
              <a:t> by Wednesday Martin</a:t>
            </a:r>
            <a:endParaRPr dirty="0"/>
          </a:p>
        </p:txBody>
      </p:sp>
      <p:pic>
        <p:nvPicPr>
          <p:cNvPr id="254" name="Google Shape;254;p35"/>
          <p:cNvPicPr preferRelativeResize="0"/>
          <p:nvPr/>
        </p:nvPicPr>
        <p:blipFill>
          <a:blip r:embed="rId6">
            <a:alphaModFix/>
          </a:blip>
          <a:stretch>
            <a:fillRect/>
          </a:stretch>
        </p:blipFill>
        <p:spPr>
          <a:xfrm>
            <a:off x="5504362" y="1552425"/>
            <a:ext cx="1372550" cy="2140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Starter Pack for Adult Staff: Deconstructing Amatonormativity &amp; Singlism</a:t>
            </a:r>
            <a:endParaRPr dirty="0"/>
          </a:p>
        </p:txBody>
      </p:sp>
      <p:pic>
        <p:nvPicPr>
          <p:cNvPr id="260" name="Google Shape;260;p36"/>
          <p:cNvPicPr preferRelativeResize="0"/>
          <p:nvPr/>
        </p:nvPicPr>
        <p:blipFill>
          <a:blip r:embed="rId3">
            <a:alphaModFix/>
          </a:blip>
          <a:stretch>
            <a:fillRect/>
          </a:stretch>
        </p:blipFill>
        <p:spPr>
          <a:xfrm>
            <a:off x="311700" y="1598675"/>
            <a:ext cx="1408775" cy="2110550"/>
          </a:xfrm>
          <a:prstGeom prst="rect">
            <a:avLst/>
          </a:prstGeom>
          <a:noFill/>
          <a:ln>
            <a:noFill/>
          </a:ln>
        </p:spPr>
      </p:pic>
      <p:sp>
        <p:nvSpPr>
          <p:cNvPr id="261" name="Google Shape;261;p36"/>
          <p:cNvSpPr txBox="1"/>
          <p:nvPr/>
        </p:nvSpPr>
        <p:spPr>
          <a:xfrm>
            <a:off x="179225" y="3715450"/>
            <a:ext cx="2043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t>Integrated Non-monogamy Book One: Aros Eros Arrows</a:t>
            </a:r>
            <a:r>
              <a:rPr lang="en" dirty="0"/>
              <a:t> by Michón Neal</a:t>
            </a:r>
            <a:endParaRPr dirty="0"/>
          </a:p>
        </p:txBody>
      </p:sp>
      <p:pic>
        <p:nvPicPr>
          <p:cNvPr id="262" name="Google Shape;262;p36"/>
          <p:cNvPicPr preferRelativeResize="0"/>
          <p:nvPr/>
        </p:nvPicPr>
        <p:blipFill>
          <a:blip r:embed="rId4">
            <a:alphaModFix/>
          </a:blip>
          <a:stretch>
            <a:fillRect/>
          </a:stretch>
        </p:blipFill>
        <p:spPr>
          <a:xfrm>
            <a:off x="2222225" y="1592450"/>
            <a:ext cx="1408775" cy="2123000"/>
          </a:xfrm>
          <a:prstGeom prst="rect">
            <a:avLst/>
          </a:prstGeom>
          <a:noFill/>
          <a:ln>
            <a:noFill/>
          </a:ln>
        </p:spPr>
      </p:pic>
      <p:sp>
        <p:nvSpPr>
          <p:cNvPr id="263" name="Google Shape;263;p36"/>
          <p:cNvSpPr txBox="1"/>
          <p:nvPr/>
        </p:nvSpPr>
        <p:spPr>
          <a:xfrm>
            <a:off x="3707200" y="1598675"/>
            <a:ext cx="1725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t>Sex at Dawn: How We Mate, Why We Stray, and What It Means for Modern Relationships</a:t>
            </a:r>
            <a:r>
              <a:rPr lang="en" dirty="0"/>
              <a:t> by Chris Ryan and Cacilda Jethá</a:t>
            </a:r>
            <a:endParaRPr dirty="0"/>
          </a:p>
        </p:txBody>
      </p:sp>
      <p:pic>
        <p:nvPicPr>
          <p:cNvPr id="264" name="Google Shape;264;p36"/>
          <p:cNvPicPr preferRelativeResize="0"/>
          <p:nvPr/>
        </p:nvPicPr>
        <p:blipFill>
          <a:blip r:embed="rId5">
            <a:alphaModFix/>
          </a:blip>
          <a:stretch>
            <a:fillRect/>
          </a:stretch>
        </p:blipFill>
        <p:spPr>
          <a:xfrm>
            <a:off x="5657063" y="1597375"/>
            <a:ext cx="1408774" cy="2113151"/>
          </a:xfrm>
          <a:prstGeom prst="rect">
            <a:avLst/>
          </a:prstGeom>
          <a:noFill/>
          <a:ln>
            <a:noFill/>
          </a:ln>
        </p:spPr>
      </p:pic>
      <p:sp>
        <p:nvSpPr>
          <p:cNvPr id="265" name="Google Shape;265;p36"/>
          <p:cNvSpPr txBox="1"/>
          <p:nvPr/>
        </p:nvSpPr>
        <p:spPr>
          <a:xfrm>
            <a:off x="3190050" y="3861625"/>
            <a:ext cx="39519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i="1" dirty="0"/>
              <a:t>Undoing Monogamy: The Politics of Science and the Possibilities of Biology</a:t>
            </a:r>
            <a:r>
              <a:rPr lang="en" dirty="0"/>
              <a:t> by Angie Willey</a:t>
            </a:r>
            <a:endParaRPr dirty="0"/>
          </a:p>
        </p:txBody>
      </p:sp>
      <p:pic>
        <p:nvPicPr>
          <p:cNvPr id="266" name="Google Shape;266;p36"/>
          <p:cNvPicPr preferRelativeResize="0"/>
          <p:nvPr/>
        </p:nvPicPr>
        <p:blipFill>
          <a:blip r:embed="rId6">
            <a:alphaModFix/>
          </a:blip>
          <a:stretch>
            <a:fillRect/>
          </a:stretch>
        </p:blipFill>
        <p:spPr>
          <a:xfrm>
            <a:off x="7475512" y="1598675"/>
            <a:ext cx="1356790" cy="2110550"/>
          </a:xfrm>
          <a:prstGeom prst="rect">
            <a:avLst/>
          </a:prstGeom>
          <a:noFill/>
          <a:ln>
            <a:noFill/>
          </a:ln>
        </p:spPr>
      </p:pic>
      <p:sp>
        <p:nvSpPr>
          <p:cNvPr id="267" name="Google Shape;267;p36"/>
          <p:cNvSpPr txBox="1"/>
          <p:nvPr/>
        </p:nvSpPr>
        <p:spPr>
          <a:xfrm>
            <a:off x="7423450" y="3785425"/>
            <a:ext cx="1408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t>Making Kin Not Population</a:t>
            </a:r>
            <a:r>
              <a:rPr lang="en" dirty="0"/>
              <a:t> by Kim Tallbear</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311700" y="445025"/>
            <a:ext cx="8520600" cy="89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Starter Pack: Ace &amp; Aro Books for Teens</a:t>
            </a:r>
            <a:endParaRPr dirty="0"/>
          </a:p>
          <a:p>
            <a:pPr marL="0" lvl="0" indent="0" algn="l" rtl="0">
              <a:spcBef>
                <a:spcPts val="0"/>
              </a:spcBef>
              <a:spcAft>
                <a:spcPts val="0"/>
              </a:spcAft>
              <a:buNone/>
            </a:pPr>
            <a:r>
              <a:rPr lang="en" dirty="0"/>
              <a:t>Nonfiction</a:t>
            </a:r>
            <a:endParaRPr dirty="0"/>
          </a:p>
        </p:txBody>
      </p:sp>
      <p:pic>
        <p:nvPicPr>
          <p:cNvPr id="273" name="Google Shape;273;p37"/>
          <p:cNvPicPr preferRelativeResize="0"/>
          <p:nvPr/>
        </p:nvPicPr>
        <p:blipFill>
          <a:blip r:embed="rId3">
            <a:alphaModFix/>
          </a:blip>
          <a:stretch>
            <a:fillRect/>
          </a:stretch>
        </p:blipFill>
        <p:spPr>
          <a:xfrm>
            <a:off x="2656113" y="1550600"/>
            <a:ext cx="1527400" cy="2291100"/>
          </a:xfrm>
          <a:prstGeom prst="rect">
            <a:avLst/>
          </a:prstGeom>
          <a:noFill/>
          <a:ln>
            <a:noFill/>
          </a:ln>
        </p:spPr>
      </p:pic>
      <p:pic>
        <p:nvPicPr>
          <p:cNvPr id="274" name="Google Shape;274;p37"/>
          <p:cNvPicPr preferRelativeResize="0"/>
          <p:nvPr/>
        </p:nvPicPr>
        <p:blipFill>
          <a:blip r:embed="rId4">
            <a:alphaModFix/>
          </a:blip>
          <a:stretch>
            <a:fillRect/>
          </a:stretch>
        </p:blipFill>
        <p:spPr>
          <a:xfrm>
            <a:off x="323240" y="1550600"/>
            <a:ext cx="1616135" cy="2291100"/>
          </a:xfrm>
          <a:prstGeom prst="rect">
            <a:avLst/>
          </a:prstGeom>
          <a:noFill/>
          <a:ln>
            <a:noFill/>
          </a:ln>
        </p:spPr>
      </p:pic>
      <p:pic>
        <p:nvPicPr>
          <p:cNvPr id="275" name="Google Shape;275;p37"/>
          <p:cNvPicPr preferRelativeResize="0"/>
          <p:nvPr/>
        </p:nvPicPr>
        <p:blipFill>
          <a:blip r:embed="rId5">
            <a:alphaModFix/>
          </a:blip>
          <a:stretch>
            <a:fillRect/>
          </a:stretch>
        </p:blipFill>
        <p:spPr>
          <a:xfrm>
            <a:off x="4984374" y="1550600"/>
            <a:ext cx="1639126" cy="2291100"/>
          </a:xfrm>
          <a:prstGeom prst="rect">
            <a:avLst/>
          </a:prstGeom>
          <a:noFill/>
          <a:ln>
            <a:noFill/>
          </a:ln>
        </p:spPr>
      </p:pic>
      <p:pic>
        <p:nvPicPr>
          <p:cNvPr id="276" name="Google Shape;276;p37"/>
          <p:cNvPicPr preferRelativeResize="0"/>
          <p:nvPr/>
        </p:nvPicPr>
        <p:blipFill>
          <a:blip r:embed="rId6">
            <a:alphaModFix/>
          </a:blip>
          <a:stretch>
            <a:fillRect/>
          </a:stretch>
        </p:blipFill>
        <p:spPr>
          <a:xfrm>
            <a:off x="7127350" y="1550600"/>
            <a:ext cx="1616124" cy="2319121"/>
          </a:xfrm>
          <a:prstGeom prst="rect">
            <a:avLst/>
          </a:prstGeom>
          <a:noFill/>
          <a:ln>
            <a:noFill/>
          </a:ln>
        </p:spPr>
      </p:pic>
      <p:sp>
        <p:nvSpPr>
          <p:cNvPr id="277" name="Google Shape;277;p37"/>
          <p:cNvSpPr txBox="1"/>
          <p:nvPr/>
        </p:nvSpPr>
        <p:spPr>
          <a:xfrm>
            <a:off x="2461575" y="3792775"/>
            <a:ext cx="21357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u="sng" dirty="0">
                <a:latin typeface="Helvetica Neue"/>
                <a:ea typeface="Helvetica Neue"/>
                <a:cs typeface="Helvetica Neue"/>
                <a:sym typeface="Helvetica Neue"/>
              </a:rPr>
              <a:t>Ace: What Asexuality Reveals about Desire, Society, and the Meaning of Sex</a:t>
            </a:r>
            <a:r>
              <a:rPr lang="en" sz="1300" dirty="0">
                <a:latin typeface="Helvetica Neue"/>
                <a:ea typeface="Helvetica Neue"/>
                <a:cs typeface="Helvetica Neue"/>
                <a:sym typeface="Helvetica Neue"/>
              </a:rPr>
              <a:t> by Angela Chen</a:t>
            </a:r>
            <a:endParaRPr sz="1300" dirty="0">
              <a:latin typeface="Helvetica Neue"/>
              <a:ea typeface="Helvetica Neue"/>
              <a:cs typeface="Helvetica Neue"/>
              <a:sym typeface="Helvetica Neue"/>
            </a:endParaRPr>
          </a:p>
        </p:txBody>
      </p:sp>
      <p:sp>
        <p:nvSpPr>
          <p:cNvPr id="278" name="Google Shape;278;p37"/>
          <p:cNvSpPr txBox="1"/>
          <p:nvPr/>
        </p:nvSpPr>
        <p:spPr>
          <a:xfrm>
            <a:off x="235500" y="3826525"/>
            <a:ext cx="18390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u="sng" dirty="0">
                <a:solidFill>
                  <a:schemeClr val="dk1"/>
                </a:solidFill>
                <a:latin typeface="Helvetica Neue"/>
                <a:ea typeface="Helvetica Neue"/>
                <a:cs typeface="Helvetica Neue"/>
                <a:sym typeface="Helvetica Neue"/>
              </a:rPr>
              <a:t>How to Be Ace: A Memoir of Growing Up Asexual</a:t>
            </a:r>
            <a:r>
              <a:rPr lang="en" sz="1300" dirty="0">
                <a:solidFill>
                  <a:schemeClr val="dk1"/>
                </a:solidFill>
                <a:latin typeface="Helvetica Neue"/>
                <a:ea typeface="Helvetica Neue"/>
                <a:cs typeface="Helvetica Neue"/>
                <a:sym typeface="Helvetica Neue"/>
              </a:rPr>
              <a:t> by Rebecca Burgess</a:t>
            </a:r>
            <a:endParaRPr sz="1300" dirty="0">
              <a:solidFill>
                <a:schemeClr val="dk1"/>
              </a:solidFill>
              <a:latin typeface="Helvetica Neue"/>
              <a:ea typeface="Helvetica Neue"/>
              <a:cs typeface="Helvetica Neue"/>
              <a:sym typeface="Helvetica Neue"/>
            </a:endParaRPr>
          </a:p>
        </p:txBody>
      </p:sp>
      <p:sp>
        <p:nvSpPr>
          <p:cNvPr id="279" name="Google Shape;279;p37"/>
          <p:cNvSpPr txBox="1"/>
          <p:nvPr/>
        </p:nvSpPr>
        <p:spPr>
          <a:xfrm>
            <a:off x="4884438" y="3826525"/>
            <a:ext cx="18390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u="sng" dirty="0">
                <a:solidFill>
                  <a:schemeClr val="dk1"/>
                </a:solidFill>
                <a:latin typeface="Helvetica Neue"/>
                <a:ea typeface="Helvetica Neue"/>
                <a:cs typeface="Helvetica Neue"/>
                <a:sym typeface="Helvetica Neue"/>
              </a:rPr>
              <a:t>A Quick &amp; Easy Guide to Queer &amp; Trans Identities</a:t>
            </a:r>
            <a:r>
              <a:rPr lang="en" sz="1300" dirty="0">
                <a:solidFill>
                  <a:schemeClr val="dk1"/>
                </a:solidFill>
                <a:latin typeface="Helvetica Neue"/>
                <a:ea typeface="Helvetica Neue"/>
                <a:cs typeface="Helvetica Neue"/>
                <a:sym typeface="Helvetica Neue"/>
              </a:rPr>
              <a:t> by Mady G. and Jules Zuckerberg</a:t>
            </a:r>
            <a:endParaRPr sz="1300" dirty="0">
              <a:latin typeface="Helvetica Neue"/>
              <a:ea typeface="Helvetica Neue"/>
              <a:cs typeface="Helvetica Neue"/>
              <a:sym typeface="Helvetica Neue"/>
            </a:endParaRPr>
          </a:p>
        </p:txBody>
      </p:sp>
      <p:sp>
        <p:nvSpPr>
          <p:cNvPr id="280" name="Google Shape;280;p37"/>
          <p:cNvSpPr txBox="1"/>
          <p:nvPr/>
        </p:nvSpPr>
        <p:spPr>
          <a:xfrm>
            <a:off x="7162700" y="3869725"/>
            <a:ext cx="16161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u="sng" dirty="0">
                <a:solidFill>
                  <a:schemeClr val="dk1"/>
                </a:solidFill>
                <a:latin typeface="Helvetica Neue"/>
                <a:ea typeface="Helvetica Neue"/>
                <a:cs typeface="Helvetica Neue"/>
                <a:sym typeface="Helvetica Neue"/>
              </a:rPr>
              <a:t>Gender Queer: A Memoir</a:t>
            </a:r>
            <a:r>
              <a:rPr lang="en" sz="1300" dirty="0">
                <a:solidFill>
                  <a:schemeClr val="dk1"/>
                </a:solidFill>
                <a:latin typeface="Helvetica Neue"/>
                <a:ea typeface="Helvetica Neue"/>
                <a:cs typeface="Helvetica Neue"/>
                <a:sym typeface="Helvetica Neue"/>
              </a:rPr>
              <a:t> by Maia Kobabe</a:t>
            </a:r>
            <a:endParaRPr sz="1300" dirty="0">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a:spLocks noGrp="1"/>
          </p:cNvSpPr>
          <p:nvPr>
            <p:ph type="title"/>
          </p:nvPr>
        </p:nvSpPr>
        <p:spPr>
          <a:xfrm>
            <a:off x="311700" y="445025"/>
            <a:ext cx="8520600" cy="89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Starter Pack: Ace &amp; Aro Books for Teens</a:t>
            </a:r>
            <a:endParaRPr dirty="0"/>
          </a:p>
          <a:p>
            <a:pPr marL="0" lvl="0" indent="0" algn="l" rtl="0">
              <a:spcBef>
                <a:spcPts val="0"/>
              </a:spcBef>
              <a:spcAft>
                <a:spcPts val="0"/>
              </a:spcAft>
              <a:buNone/>
            </a:pPr>
            <a:r>
              <a:rPr lang="en" dirty="0"/>
              <a:t>Aro Fiction</a:t>
            </a:r>
            <a:endParaRPr dirty="0"/>
          </a:p>
        </p:txBody>
      </p:sp>
      <p:pic>
        <p:nvPicPr>
          <p:cNvPr id="286" name="Google Shape;286;p38"/>
          <p:cNvPicPr preferRelativeResize="0"/>
          <p:nvPr/>
        </p:nvPicPr>
        <p:blipFill>
          <a:blip r:embed="rId3">
            <a:alphaModFix/>
          </a:blip>
          <a:stretch>
            <a:fillRect/>
          </a:stretch>
        </p:blipFill>
        <p:spPr>
          <a:xfrm>
            <a:off x="495250" y="1549450"/>
            <a:ext cx="1514050" cy="2271075"/>
          </a:xfrm>
          <a:prstGeom prst="rect">
            <a:avLst/>
          </a:prstGeom>
          <a:noFill/>
          <a:ln>
            <a:noFill/>
          </a:ln>
        </p:spPr>
      </p:pic>
      <p:pic>
        <p:nvPicPr>
          <p:cNvPr id="287" name="Google Shape;287;p38"/>
          <p:cNvPicPr preferRelativeResize="0"/>
          <p:nvPr/>
        </p:nvPicPr>
        <p:blipFill>
          <a:blip r:embed="rId4">
            <a:alphaModFix/>
          </a:blip>
          <a:stretch>
            <a:fillRect/>
          </a:stretch>
        </p:blipFill>
        <p:spPr>
          <a:xfrm>
            <a:off x="2646613" y="1549450"/>
            <a:ext cx="1478646" cy="2271075"/>
          </a:xfrm>
          <a:prstGeom prst="rect">
            <a:avLst/>
          </a:prstGeom>
          <a:noFill/>
          <a:ln>
            <a:noFill/>
          </a:ln>
        </p:spPr>
      </p:pic>
      <p:pic>
        <p:nvPicPr>
          <p:cNvPr id="288" name="Google Shape;288;p38"/>
          <p:cNvPicPr preferRelativeResize="0"/>
          <p:nvPr/>
        </p:nvPicPr>
        <p:blipFill>
          <a:blip r:embed="rId5">
            <a:alphaModFix/>
          </a:blip>
          <a:stretch>
            <a:fillRect/>
          </a:stretch>
        </p:blipFill>
        <p:spPr>
          <a:xfrm>
            <a:off x="4762563" y="1539173"/>
            <a:ext cx="1436100" cy="2291652"/>
          </a:xfrm>
          <a:prstGeom prst="rect">
            <a:avLst/>
          </a:prstGeom>
          <a:noFill/>
          <a:ln>
            <a:noFill/>
          </a:ln>
        </p:spPr>
      </p:pic>
      <p:pic>
        <p:nvPicPr>
          <p:cNvPr id="289" name="Google Shape;289;p38"/>
          <p:cNvPicPr preferRelativeResize="0"/>
          <p:nvPr/>
        </p:nvPicPr>
        <p:blipFill>
          <a:blip r:embed="rId6">
            <a:alphaModFix/>
          </a:blip>
          <a:stretch>
            <a:fillRect/>
          </a:stretch>
        </p:blipFill>
        <p:spPr>
          <a:xfrm>
            <a:off x="6906596" y="1528875"/>
            <a:ext cx="1526254" cy="2291650"/>
          </a:xfrm>
          <a:prstGeom prst="rect">
            <a:avLst/>
          </a:prstGeom>
          <a:noFill/>
          <a:ln>
            <a:noFill/>
          </a:ln>
        </p:spPr>
      </p:pic>
      <p:sp>
        <p:nvSpPr>
          <p:cNvPr id="290" name="Google Shape;290;p38"/>
          <p:cNvSpPr txBox="1"/>
          <p:nvPr/>
        </p:nvSpPr>
        <p:spPr>
          <a:xfrm>
            <a:off x="534225" y="3898300"/>
            <a:ext cx="143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The Last 8</a:t>
            </a:r>
            <a:r>
              <a:rPr lang="en" dirty="0">
                <a:latin typeface="Helvetica Neue"/>
                <a:ea typeface="Helvetica Neue"/>
                <a:cs typeface="Helvetica Neue"/>
                <a:sym typeface="Helvetica Neue"/>
              </a:rPr>
              <a:t> by Laura Pohl</a:t>
            </a:r>
            <a:endParaRPr dirty="0">
              <a:latin typeface="Helvetica Neue"/>
              <a:ea typeface="Helvetica Neue"/>
              <a:cs typeface="Helvetica Neue"/>
              <a:sym typeface="Helvetica Neue"/>
            </a:endParaRPr>
          </a:p>
        </p:txBody>
      </p:sp>
      <p:sp>
        <p:nvSpPr>
          <p:cNvPr id="291" name="Google Shape;291;p38"/>
          <p:cNvSpPr txBox="1"/>
          <p:nvPr/>
        </p:nvSpPr>
        <p:spPr>
          <a:xfrm>
            <a:off x="2728275" y="3863800"/>
            <a:ext cx="131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Loveless</a:t>
            </a:r>
            <a:r>
              <a:rPr lang="en" dirty="0">
                <a:latin typeface="Helvetica Neue"/>
                <a:ea typeface="Helvetica Neue"/>
                <a:cs typeface="Helvetica Neue"/>
                <a:sym typeface="Helvetica Neue"/>
              </a:rPr>
              <a:t> by Alice Oseman</a:t>
            </a:r>
            <a:endParaRPr dirty="0">
              <a:latin typeface="Helvetica Neue"/>
              <a:ea typeface="Helvetica Neue"/>
              <a:cs typeface="Helvetica Neue"/>
              <a:sym typeface="Helvetica Neue"/>
            </a:endParaRPr>
          </a:p>
        </p:txBody>
      </p:sp>
      <p:sp>
        <p:nvSpPr>
          <p:cNvPr id="292" name="Google Shape;292;p38"/>
          <p:cNvSpPr txBox="1"/>
          <p:nvPr/>
        </p:nvSpPr>
        <p:spPr>
          <a:xfrm>
            <a:off x="4802325" y="3898300"/>
            <a:ext cx="1356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Two Dark Moons</a:t>
            </a:r>
            <a:r>
              <a:rPr lang="en" dirty="0">
                <a:latin typeface="Helvetica Neue"/>
                <a:ea typeface="Helvetica Neue"/>
                <a:cs typeface="Helvetica Neue"/>
                <a:sym typeface="Helvetica Neue"/>
              </a:rPr>
              <a:t> by Avi Silver</a:t>
            </a:r>
            <a:endParaRPr dirty="0">
              <a:latin typeface="Helvetica Neue"/>
              <a:ea typeface="Helvetica Neue"/>
              <a:cs typeface="Helvetica Neue"/>
              <a:sym typeface="Helvetica Neue"/>
            </a:endParaRPr>
          </a:p>
        </p:txBody>
      </p:sp>
      <p:sp>
        <p:nvSpPr>
          <p:cNvPr id="293" name="Google Shape;293;p38"/>
          <p:cNvSpPr txBox="1"/>
          <p:nvPr/>
        </p:nvSpPr>
        <p:spPr>
          <a:xfrm>
            <a:off x="6970975" y="3863800"/>
            <a:ext cx="1409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Summer Bird Blue</a:t>
            </a:r>
            <a:r>
              <a:rPr lang="en" dirty="0">
                <a:latin typeface="Helvetica Neue"/>
                <a:ea typeface="Helvetica Neue"/>
                <a:cs typeface="Helvetica Neue"/>
                <a:sym typeface="Helvetica Neue"/>
              </a:rPr>
              <a:t> by Akemi Dawn Bowman</a:t>
            </a:r>
            <a:endParaRPr dirty="0">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title"/>
          </p:nvPr>
        </p:nvSpPr>
        <p:spPr>
          <a:xfrm>
            <a:off x="311700" y="445025"/>
            <a:ext cx="8520600" cy="89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Starter Pack: Ace &amp; Aro Books for Teens</a:t>
            </a:r>
            <a:endParaRPr dirty="0"/>
          </a:p>
          <a:p>
            <a:pPr marL="0" lvl="0" indent="0" algn="l" rtl="0">
              <a:spcBef>
                <a:spcPts val="0"/>
              </a:spcBef>
              <a:spcAft>
                <a:spcPts val="0"/>
              </a:spcAft>
              <a:buNone/>
            </a:pPr>
            <a:r>
              <a:rPr lang="en" dirty="0"/>
              <a:t>Ace Fiction</a:t>
            </a:r>
            <a:endParaRPr dirty="0"/>
          </a:p>
        </p:txBody>
      </p:sp>
      <p:pic>
        <p:nvPicPr>
          <p:cNvPr id="299" name="Google Shape;299;p39"/>
          <p:cNvPicPr preferRelativeResize="0"/>
          <p:nvPr/>
        </p:nvPicPr>
        <p:blipFill>
          <a:blip r:embed="rId3">
            <a:alphaModFix/>
          </a:blip>
          <a:stretch>
            <a:fillRect/>
          </a:stretch>
        </p:blipFill>
        <p:spPr>
          <a:xfrm>
            <a:off x="2579400" y="1539200"/>
            <a:ext cx="1505825" cy="2260236"/>
          </a:xfrm>
          <a:prstGeom prst="rect">
            <a:avLst/>
          </a:prstGeom>
          <a:noFill/>
          <a:ln>
            <a:noFill/>
          </a:ln>
        </p:spPr>
      </p:pic>
      <p:pic>
        <p:nvPicPr>
          <p:cNvPr id="300" name="Google Shape;300;p39"/>
          <p:cNvPicPr preferRelativeResize="0"/>
          <p:nvPr/>
        </p:nvPicPr>
        <p:blipFill>
          <a:blip r:embed="rId4">
            <a:alphaModFix/>
          </a:blip>
          <a:stretch>
            <a:fillRect/>
          </a:stretch>
        </p:blipFill>
        <p:spPr>
          <a:xfrm>
            <a:off x="4810425" y="1524975"/>
            <a:ext cx="1505825" cy="2286048"/>
          </a:xfrm>
          <a:prstGeom prst="rect">
            <a:avLst/>
          </a:prstGeom>
          <a:noFill/>
          <a:ln>
            <a:noFill/>
          </a:ln>
        </p:spPr>
      </p:pic>
      <p:pic>
        <p:nvPicPr>
          <p:cNvPr id="301" name="Google Shape;301;p39"/>
          <p:cNvPicPr preferRelativeResize="0"/>
          <p:nvPr/>
        </p:nvPicPr>
        <p:blipFill>
          <a:blip r:embed="rId5">
            <a:alphaModFix/>
          </a:blip>
          <a:stretch>
            <a:fillRect/>
          </a:stretch>
        </p:blipFill>
        <p:spPr>
          <a:xfrm>
            <a:off x="7041450" y="1539200"/>
            <a:ext cx="1505824" cy="2287790"/>
          </a:xfrm>
          <a:prstGeom prst="rect">
            <a:avLst/>
          </a:prstGeom>
          <a:noFill/>
          <a:ln>
            <a:noFill/>
          </a:ln>
        </p:spPr>
      </p:pic>
      <p:pic>
        <p:nvPicPr>
          <p:cNvPr id="302" name="Google Shape;302;p39"/>
          <p:cNvPicPr preferRelativeResize="0"/>
          <p:nvPr/>
        </p:nvPicPr>
        <p:blipFill>
          <a:blip r:embed="rId6">
            <a:alphaModFix/>
          </a:blip>
          <a:stretch>
            <a:fillRect/>
          </a:stretch>
        </p:blipFill>
        <p:spPr>
          <a:xfrm>
            <a:off x="493900" y="1537400"/>
            <a:ext cx="1505825" cy="2263475"/>
          </a:xfrm>
          <a:prstGeom prst="rect">
            <a:avLst/>
          </a:prstGeom>
          <a:noFill/>
          <a:ln>
            <a:noFill/>
          </a:ln>
        </p:spPr>
      </p:pic>
      <p:sp>
        <p:nvSpPr>
          <p:cNvPr id="303" name="Google Shape;303;p39"/>
          <p:cNvSpPr txBox="1"/>
          <p:nvPr/>
        </p:nvSpPr>
        <p:spPr>
          <a:xfrm>
            <a:off x="468013" y="3837875"/>
            <a:ext cx="155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Let’s Talk About Love</a:t>
            </a:r>
            <a:r>
              <a:rPr lang="en" dirty="0">
                <a:latin typeface="Helvetica Neue"/>
                <a:ea typeface="Helvetica Neue"/>
                <a:cs typeface="Helvetica Neue"/>
                <a:sym typeface="Helvetica Neue"/>
              </a:rPr>
              <a:t> by Claire Kann</a:t>
            </a:r>
            <a:endParaRPr dirty="0">
              <a:latin typeface="Helvetica Neue"/>
              <a:ea typeface="Helvetica Neue"/>
              <a:cs typeface="Helvetica Neue"/>
              <a:sym typeface="Helvetica Neue"/>
            </a:endParaRPr>
          </a:p>
        </p:txBody>
      </p:sp>
      <p:sp>
        <p:nvSpPr>
          <p:cNvPr id="304" name="Google Shape;304;p39"/>
          <p:cNvSpPr txBox="1"/>
          <p:nvPr/>
        </p:nvSpPr>
        <p:spPr>
          <a:xfrm>
            <a:off x="2553513" y="3837875"/>
            <a:ext cx="155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Beyond the Black Door</a:t>
            </a:r>
            <a:r>
              <a:rPr lang="en" dirty="0">
                <a:latin typeface="Helvetica Neue"/>
                <a:ea typeface="Helvetica Neue"/>
                <a:cs typeface="Helvetica Neue"/>
                <a:sym typeface="Helvetica Neue"/>
              </a:rPr>
              <a:t> by A. M. Strickland</a:t>
            </a:r>
            <a:endParaRPr dirty="0">
              <a:latin typeface="Helvetica Neue"/>
              <a:ea typeface="Helvetica Neue"/>
              <a:cs typeface="Helvetica Neue"/>
              <a:sym typeface="Helvetica Neue"/>
            </a:endParaRPr>
          </a:p>
        </p:txBody>
      </p:sp>
      <p:sp>
        <p:nvSpPr>
          <p:cNvPr id="305" name="Google Shape;305;p39"/>
          <p:cNvSpPr txBox="1"/>
          <p:nvPr/>
        </p:nvSpPr>
        <p:spPr>
          <a:xfrm>
            <a:off x="4806300" y="3837875"/>
            <a:ext cx="155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Every Heart A Doorway</a:t>
            </a:r>
            <a:r>
              <a:rPr lang="en" dirty="0">
                <a:latin typeface="Helvetica Neue"/>
                <a:ea typeface="Helvetica Neue"/>
                <a:cs typeface="Helvetica Neue"/>
                <a:sym typeface="Helvetica Neue"/>
              </a:rPr>
              <a:t> by Seanan McGuire</a:t>
            </a:r>
            <a:endParaRPr dirty="0">
              <a:latin typeface="Helvetica Neue"/>
              <a:ea typeface="Helvetica Neue"/>
              <a:cs typeface="Helvetica Neue"/>
              <a:sym typeface="Helvetica Neue"/>
            </a:endParaRPr>
          </a:p>
        </p:txBody>
      </p:sp>
      <p:sp>
        <p:nvSpPr>
          <p:cNvPr id="306" name="Google Shape;306;p39"/>
          <p:cNvSpPr txBox="1"/>
          <p:nvPr/>
        </p:nvSpPr>
        <p:spPr>
          <a:xfrm>
            <a:off x="6996100" y="3837875"/>
            <a:ext cx="1642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Tash Hearts Tolstoy</a:t>
            </a:r>
            <a:r>
              <a:rPr lang="en" dirty="0">
                <a:latin typeface="Helvetica Neue"/>
                <a:ea typeface="Helvetica Neue"/>
                <a:cs typeface="Helvetica Neue"/>
                <a:sym typeface="Helvetica Neue"/>
              </a:rPr>
              <a:t> by Kathryn Ormsbee</a:t>
            </a:r>
            <a:endParaRPr dirty="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0"/>
          <p:cNvPicPr preferRelativeResize="0"/>
          <p:nvPr/>
        </p:nvPicPr>
        <p:blipFill>
          <a:blip r:embed="rId3">
            <a:alphaModFix/>
          </a:blip>
          <a:stretch>
            <a:fillRect/>
          </a:stretch>
        </p:blipFill>
        <p:spPr>
          <a:xfrm>
            <a:off x="7041450" y="1556599"/>
            <a:ext cx="1505825" cy="2281533"/>
          </a:xfrm>
          <a:prstGeom prst="rect">
            <a:avLst/>
          </a:prstGeom>
          <a:noFill/>
          <a:ln>
            <a:noFill/>
          </a:ln>
        </p:spPr>
      </p:pic>
      <p:pic>
        <p:nvPicPr>
          <p:cNvPr id="312" name="Google Shape;312;p40"/>
          <p:cNvPicPr preferRelativeResize="0"/>
          <p:nvPr/>
        </p:nvPicPr>
        <p:blipFill>
          <a:blip r:embed="rId4">
            <a:alphaModFix/>
          </a:blip>
          <a:stretch>
            <a:fillRect/>
          </a:stretch>
        </p:blipFill>
        <p:spPr>
          <a:xfrm>
            <a:off x="4832175" y="1554925"/>
            <a:ext cx="1505825" cy="2256320"/>
          </a:xfrm>
          <a:prstGeom prst="rect">
            <a:avLst/>
          </a:prstGeom>
          <a:noFill/>
          <a:ln>
            <a:noFill/>
          </a:ln>
        </p:spPr>
      </p:pic>
      <p:pic>
        <p:nvPicPr>
          <p:cNvPr id="313" name="Google Shape;313;p40"/>
          <p:cNvPicPr preferRelativeResize="0"/>
          <p:nvPr/>
        </p:nvPicPr>
        <p:blipFill>
          <a:blip r:embed="rId5">
            <a:alphaModFix/>
          </a:blip>
          <a:stretch>
            <a:fillRect/>
          </a:stretch>
        </p:blipFill>
        <p:spPr>
          <a:xfrm>
            <a:off x="7041450" y="1574366"/>
            <a:ext cx="1505825" cy="2263503"/>
          </a:xfrm>
          <a:prstGeom prst="rect">
            <a:avLst/>
          </a:prstGeom>
          <a:noFill/>
          <a:ln>
            <a:noFill/>
          </a:ln>
        </p:spPr>
      </p:pic>
      <p:pic>
        <p:nvPicPr>
          <p:cNvPr id="314" name="Google Shape;314;p40"/>
          <p:cNvPicPr preferRelativeResize="0"/>
          <p:nvPr/>
        </p:nvPicPr>
        <p:blipFill>
          <a:blip r:embed="rId6">
            <a:alphaModFix/>
          </a:blip>
          <a:stretch>
            <a:fillRect/>
          </a:stretch>
        </p:blipFill>
        <p:spPr>
          <a:xfrm>
            <a:off x="493914" y="1569189"/>
            <a:ext cx="1505825" cy="2256333"/>
          </a:xfrm>
          <a:prstGeom prst="rect">
            <a:avLst/>
          </a:prstGeom>
          <a:noFill/>
          <a:ln>
            <a:noFill/>
          </a:ln>
        </p:spPr>
      </p:pic>
      <p:pic>
        <p:nvPicPr>
          <p:cNvPr id="315" name="Google Shape;315;p40"/>
          <p:cNvPicPr preferRelativeResize="0"/>
          <p:nvPr/>
        </p:nvPicPr>
        <p:blipFill>
          <a:blip r:embed="rId7">
            <a:alphaModFix/>
          </a:blip>
          <a:stretch>
            <a:fillRect/>
          </a:stretch>
        </p:blipFill>
        <p:spPr>
          <a:xfrm>
            <a:off x="2654925" y="1556600"/>
            <a:ext cx="1711137" cy="2281525"/>
          </a:xfrm>
          <a:prstGeom prst="rect">
            <a:avLst/>
          </a:prstGeom>
          <a:noFill/>
          <a:ln>
            <a:noFill/>
          </a:ln>
        </p:spPr>
      </p:pic>
      <p:sp>
        <p:nvSpPr>
          <p:cNvPr id="316" name="Google Shape;316;p40"/>
          <p:cNvSpPr txBox="1">
            <a:spLocks noGrp="1"/>
          </p:cNvSpPr>
          <p:nvPr>
            <p:ph type="title"/>
          </p:nvPr>
        </p:nvSpPr>
        <p:spPr>
          <a:xfrm>
            <a:off x="311700" y="445025"/>
            <a:ext cx="8520600" cy="89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Advanced Pack: Ace &amp; Aro Fiction Books</a:t>
            </a:r>
            <a:endParaRPr dirty="0"/>
          </a:p>
          <a:p>
            <a:pPr marL="0" lvl="0" indent="0" algn="l" rtl="0">
              <a:spcBef>
                <a:spcPts val="0"/>
              </a:spcBef>
              <a:spcAft>
                <a:spcPts val="0"/>
              </a:spcAft>
              <a:buNone/>
            </a:pPr>
            <a:r>
              <a:rPr lang="en" dirty="0"/>
              <a:t>For Older Teens</a:t>
            </a:r>
            <a:endParaRPr dirty="0"/>
          </a:p>
        </p:txBody>
      </p:sp>
      <p:sp>
        <p:nvSpPr>
          <p:cNvPr id="317" name="Google Shape;317;p40"/>
          <p:cNvSpPr txBox="1"/>
          <p:nvPr/>
        </p:nvSpPr>
        <p:spPr>
          <a:xfrm>
            <a:off x="468025" y="3837875"/>
            <a:ext cx="1642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#1-3 "Toronto Connections” series </a:t>
            </a:r>
            <a:r>
              <a:rPr lang="en" dirty="0">
                <a:latin typeface="Helvetica Neue"/>
                <a:ea typeface="Helvetica Neue"/>
                <a:cs typeface="Helvetica Neue"/>
                <a:sym typeface="Helvetica Neue"/>
              </a:rPr>
              <a:t>by Cass Lennox</a:t>
            </a:r>
            <a:endParaRPr dirty="0">
              <a:latin typeface="Helvetica Neue"/>
              <a:ea typeface="Helvetica Neue"/>
              <a:cs typeface="Helvetica Neue"/>
              <a:sym typeface="Helvetica Neue"/>
            </a:endParaRPr>
          </a:p>
        </p:txBody>
      </p:sp>
      <p:sp>
        <p:nvSpPr>
          <p:cNvPr id="318" name="Google Shape;318;p40"/>
          <p:cNvSpPr txBox="1"/>
          <p:nvPr/>
        </p:nvSpPr>
        <p:spPr>
          <a:xfrm>
            <a:off x="2553513" y="3837875"/>
            <a:ext cx="155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#1-3 “All for the Game” series</a:t>
            </a:r>
            <a:r>
              <a:rPr lang="en" dirty="0">
                <a:latin typeface="Helvetica Neue"/>
                <a:ea typeface="Helvetica Neue"/>
                <a:cs typeface="Helvetica Neue"/>
                <a:sym typeface="Helvetica Neue"/>
              </a:rPr>
              <a:t> by Nora Sakavic</a:t>
            </a:r>
            <a:endParaRPr dirty="0">
              <a:latin typeface="Helvetica Neue"/>
              <a:ea typeface="Helvetica Neue"/>
              <a:cs typeface="Helvetica Neue"/>
              <a:sym typeface="Helvetica Neue"/>
            </a:endParaRPr>
          </a:p>
        </p:txBody>
      </p:sp>
      <p:sp>
        <p:nvSpPr>
          <p:cNvPr id="319" name="Google Shape;319;p40"/>
          <p:cNvSpPr txBox="1"/>
          <p:nvPr/>
        </p:nvSpPr>
        <p:spPr>
          <a:xfrm>
            <a:off x="4806300" y="3837875"/>
            <a:ext cx="155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An Unkindness of Ghosts</a:t>
            </a:r>
            <a:r>
              <a:rPr lang="en" dirty="0">
                <a:latin typeface="Helvetica Neue"/>
                <a:ea typeface="Helvetica Neue"/>
                <a:cs typeface="Helvetica Neue"/>
                <a:sym typeface="Helvetica Neue"/>
              </a:rPr>
              <a:t> by Rivers Solomon</a:t>
            </a:r>
            <a:endParaRPr dirty="0">
              <a:latin typeface="Helvetica Neue"/>
              <a:ea typeface="Helvetica Neue"/>
              <a:cs typeface="Helvetica Neue"/>
              <a:sym typeface="Helvetica Neue"/>
            </a:endParaRPr>
          </a:p>
        </p:txBody>
      </p:sp>
      <p:sp>
        <p:nvSpPr>
          <p:cNvPr id="320" name="Google Shape;320;p40"/>
          <p:cNvSpPr txBox="1"/>
          <p:nvPr/>
        </p:nvSpPr>
        <p:spPr>
          <a:xfrm>
            <a:off x="6996100" y="3837875"/>
            <a:ext cx="1642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Helvetica Neue"/>
                <a:ea typeface="Helvetica Neue"/>
                <a:cs typeface="Helvetica Neue"/>
                <a:sym typeface="Helvetica Neue"/>
              </a:rPr>
              <a:t>How to Be a Normal Person</a:t>
            </a:r>
            <a:r>
              <a:rPr lang="en" dirty="0">
                <a:latin typeface="Helvetica Neue"/>
                <a:ea typeface="Helvetica Neue"/>
                <a:cs typeface="Helvetica Neue"/>
                <a:sym typeface="Helvetica Neue"/>
              </a:rPr>
              <a:t> by T.J. Klune</a:t>
            </a:r>
            <a:endParaRPr dirty="0">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311700" y="445025"/>
            <a:ext cx="8520600" cy="89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Starter Pack: Ace &amp; Aro Representation in Popular Media</a:t>
            </a:r>
            <a:endParaRPr dirty="0"/>
          </a:p>
          <a:p>
            <a:pPr marL="0" lvl="0" indent="0" algn="l" rtl="0">
              <a:spcBef>
                <a:spcPts val="0"/>
              </a:spcBef>
              <a:spcAft>
                <a:spcPts val="0"/>
              </a:spcAft>
              <a:buNone/>
            </a:pPr>
            <a:endParaRPr dirty="0"/>
          </a:p>
        </p:txBody>
      </p:sp>
      <p:sp>
        <p:nvSpPr>
          <p:cNvPr id="326" name="Google Shape;326;p41"/>
          <p:cNvSpPr txBox="1"/>
          <p:nvPr/>
        </p:nvSpPr>
        <p:spPr>
          <a:xfrm>
            <a:off x="3144675" y="1480788"/>
            <a:ext cx="155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3"/>
              </a:rPr>
              <a:t>Todd Chavez</a:t>
            </a:r>
            <a:endParaRPr dirty="0">
              <a:latin typeface="Helvetica Neue"/>
              <a:ea typeface="Helvetica Neue"/>
              <a:cs typeface="Helvetica Neue"/>
              <a:sym typeface="Helvetica Neue"/>
            </a:endParaRPr>
          </a:p>
          <a:p>
            <a:pPr marL="0" lvl="0" indent="0" algn="ctr" rtl="0">
              <a:spcBef>
                <a:spcPts val="0"/>
              </a:spcBef>
              <a:spcAft>
                <a:spcPts val="0"/>
              </a:spcAft>
              <a:buNone/>
            </a:pPr>
            <a:r>
              <a:rPr lang="en" i="1" dirty="0">
                <a:latin typeface="Helvetica Neue"/>
                <a:ea typeface="Helvetica Neue"/>
                <a:cs typeface="Helvetica Neue"/>
                <a:sym typeface="Helvetica Neue"/>
              </a:rPr>
              <a:t>Bojack</a:t>
            </a:r>
            <a:r>
              <a:rPr lang="en" dirty="0">
                <a:latin typeface="Helvetica Neue"/>
                <a:ea typeface="Helvetica Neue"/>
                <a:cs typeface="Helvetica Neue"/>
                <a:sym typeface="Helvetica Neue"/>
              </a:rPr>
              <a:t> (Netflix)</a:t>
            </a:r>
            <a:endParaRPr dirty="0">
              <a:latin typeface="Helvetica Neue"/>
              <a:ea typeface="Helvetica Neue"/>
              <a:cs typeface="Helvetica Neue"/>
              <a:sym typeface="Helvetica Neue"/>
            </a:endParaRPr>
          </a:p>
        </p:txBody>
      </p:sp>
      <p:sp>
        <p:nvSpPr>
          <p:cNvPr id="327" name="Google Shape;327;p41"/>
          <p:cNvSpPr txBox="1"/>
          <p:nvPr/>
        </p:nvSpPr>
        <p:spPr>
          <a:xfrm>
            <a:off x="4778475" y="3738550"/>
            <a:ext cx="1790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4"/>
              </a:rPr>
              <a:t>Jughead Jones</a:t>
            </a:r>
            <a:endParaRPr dirty="0">
              <a:latin typeface="Helvetica Neue"/>
              <a:ea typeface="Helvetica Neue"/>
              <a:cs typeface="Helvetica Neue"/>
              <a:sym typeface="Helvetica Neue"/>
            </a:endParaRPr>
          </a:p>
          <a:p>
            <a:pPr marL="0" lvl="0" indent="0" algn="ctr" rtl="0">
              <a:spcBef>
                <a:spcPts val="0"/>
              </a:spcBef>
              <a:spcAft>
                <a:spcPts val="0"/>
              </a:spcAft>
              <a:buNone/>
            </a:pPr>
            <a:r>
              <a:rPr lang="en" i="1" dirty="0">
                <a:latin typeface="Helvetica Neue"/>
                <a:ea typeface="Helvetica Neue"/>
                <a:cs typeface="Helvetica Neue"/>
                <a:sym typeface="Helvetica Neue"/>
              </a:rPr>
              <a:t>Archie</a:t>
            </a:r>
            <a:r>
              <a:rPr lang="en" dirty="0">
                <a:latin typeface="Helvetica Neue"/>
                <a:ea typeface="Helvetica Neue"/>
                <a:cs typeface="Helvetica Neue"/>
                <a:sym typeface="Helvetica Neue"/>
              </a:rPr>
              <a:t> (DC Comics)</a:t>
            </a:r>
            <a:endParaRPr dirty="0">
              <a:latin typeface="Helvetica Neue"/>
              <a:ea typeface="Helvetica Neue"/>
              <a:cs typeface="Helvetica Neue"/>
              <a:sym typeface="Helvetica Neue"/>
            </a:endParaRPr>
          </a:p>
        </p:txBody>
      </p:sp>
      <p:pic>
        <p:nvPicPr>
          <p:cNvPr id="328" name="Google Shape;328;p41"/>
          <p:cNvPicPr preferRelativeResize="0"/>
          <p:nvPr/>
        </p:nvPicPr>
        <p:blipFill>
          <a:blip r:embed="rId5">
            <a:alphaModFix/>
          </a:blip>
          <a:stretch>
            <a:fillRect/>
          </a:stretch>
        </p:blipFill>
        <p:spPr>
          <a:xfrm>
            <a:off x="472100" y="1058750"/>
            <a:ext cx="2659628" cy="1459676"/>
          </a:xfrm>
          <a:prstGeom prst="rect">
            <a:avLst/>
          </a:prstGeom>
          <a:noFill/>
          <a:ln>
            <a:noFill/>
          </a:ln>
        </p:spPr>
      </p:pic>
      <p:pic>
        <p:nvPicPr>
          <p:cNvPr id="329" name="Google Shape;329;p41"/>
          <p:cNvPicPr preferRelativeResize="0"/>
          <p:nvPr/>
        </p:nvPicPr>
        <p:blipFill>
          <a:blip r:embed="rId6">
            <a:alphaModFix/>
          </a:blip>
          <a:stretch>
            <a:fillRect/>
          </a:stretch>
        </p:blipFill>
        <p:spPr>
          <a:xfrm>
            <a:off x="4837375" y="1058751"/>
            <a:ext cx="1682026" cy="2751099"/>
          </a:xfrm>
          <a:prstGeom prst="rect">
            <a:avLst/>
          </a:prstGeom>
          <a:noFill/>
          <a:ln>
            <a:noFill/>
          </a:ln>
        </p:spPr>
      </p:pic>
      <p:sp>
        <p:nvSpPr>
          <p:cNvPr id="330" name="Google Shape;330;p41"/>
          <p:cNvSpPr txBox="1"/>
          <p:nvPr/>
        </p:nvSpPr>
        <p:spPr>
          <a:xfrm>
            <a:off x="2826925" y="3038913"/>
            <a:ext cx="21567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7"/>
              </a:rPr>
              <a:t>Amos Burton</a:t>
            </a:r>
            <a:endParaRPr dirty="0">
              <a:latin typeface="Helvetica Neue"/>
              <a:ea typeface="Helvetica Neue"/>
              <a:cs typeface="Helvetica Neue"/>
              <a:sym typeface="Helvetica Neue"/>
            </a:endParaRPr>
          </a:p>
          <a:p>
            <a:pPr marL="0" lvl="0" indent="0" algn="ctr" rtl="0">
              <a:spcBef>
                <a:spcPts val="0"/>
              </a:spcBef>
              <a:spcAft>
                <a:spcPts val="0"/>
              </a:spcAft>
              <a:buNone/>
            </a:pPr>
            <a:r>
              <a:rPr lang="en" i="1" dirty="0">
                <a:latin typeface="Helvetica Neue"/>
                <a:ea typeface="Helvetica Neue"/>
                <a:cs typeface="Helvetica Neue"/>
                <a:sym typeface="Helvetica Neue"/>
              </a:rPr>
              <a:t>The Expanse</a:t>
            </a:r>
            <a:r>
              <a:rPr lang="en" dirty="0">
                <a:latin typeface="Helvetica Neue"/>
                <a:ea typeface="Helvetica Neue"/>
                <a:cs typeface="Helvetica Neue"/>
                <a:sym typeface="Helvetica Neue"/>
              </a:rPr>
              <a:t> </a:t>
            </a:r>
            <a:endParaRPr dirty="0">
              <a:latin typeface="Helvetica Neue"/>
              <a:ea typeface="Helvetica Neue"/>
              <a:cs typeface="Helvetica Neue"/>
              <a:sym typeface="Helvetica Neue"/>
            </a:endParaRPr>
          </a:p>
          <a:p>
            <a:pPr marL="0" lvl="0" indent="0" algn="ctr" rtl="0">
              <a:spcBef>
                <a:spcPts val="0"/>
              </a:spcBef>
              <a:spcAft>
                <a:spcPts val="0"/>
              </a:spcAft>
              <a:buNone/>
            </a:pPr>
            <a:r>
              <a:rPr lang="en" dirty="0">
                <a:latin typeface="Helvetica Neue"/>
                <a:ea typeface="Helvetica Neue"/>
                <a:cs typeface="Helvetica Neue"/>
                <a:sym typeface="Helvetica Neue"/>
              </a:rPr>
              <a:t> (James S.A. Corey</a:t>
            </a:r>
            <a:endParaRPr dirty="0">
              <a:latin typeface="Helvetica Neue"/>
              <a:ea typeface="Helvetica Neue"/>
              <a:cs typeface="Helvetica Neue"/>
              <a:sym typeface="Helvetica Neue"/>
            </a:endParaRPr>
          </a:p>
          <a:p>
            <a:pPr marL="0" lvl="0" indent="0" algn="ctr" rtl="0">
              <a:spcBef>
                <a:spcPts val="0"/>
              </a:spcBef>
              <a:spcAft>
                <a:spcPts val="0"/>
              </a:spcAft>
              <a:buNone/>
            </a:pPr>
            <a:r>
              <a:rPr lang="en" dirty="0">
                <a:latin typeface="Helvetica Neue"/>
                <a:ea typeface="Helvetica Neue"/>
                <a:cs typeface="Helvetica Neue"/>
                <a:sym typeface="Helvetica Neue"/>
              </a:rPr>
              <a:t>/Syfy)</a:t>
            </a:r>
            <a:endParaRPr dirty="0">
              <a:latin typeface="Helvetica Neue"/>
              <a:ea typeface="Helvetica Neue"/>
              <a:cs typeface="Helvetica Neue"/>
              <a:sym typeface="Helvetica Neue"/>
            </a:endParaRPr>
          </a:p>
        </p:txBody>
      </p:sp>
      <p:pic>
        <p:nvPicPr>
          <p:cNvPr id="331" name="Google Shape;331;p41"/>
          <p:cNvPicPr preferRelativeResize="0"/>
          <p:nvPr/>
        </p:nvPicPr>
        <p:blipFill>
          <a:blip r:embed="rId8">
            <a:alphaModFix/>
          </a:blip>
          <a:stretch>
            <a:fillRect/>
          </a:stretch>
        </p:blipFill>
        <p:spPr>
          <a:xfrm>
            <a:off x="536750" y="2800925"/>
            <a:ext cx="2594974" cy="1459675"/>
          </a:xfrm>
          <a:prstGeom prst="rect">
            <a:avLst/>
          </a:prstGeom>
          <a:noFill/>
          <a:ln>
            <a:noFill/>
          </a:ln>
        </p:spPr>
      </p:pic>
      <p:sp>
        <p:nvSpPr>
          <p:cNvPr id="332" name="Google Shape;332;p41"/>
          <p:cNvSpPr txBox="1"/>
          <p:nvPr/>
        </p:nvSpPr>
        <p:spPr>
          <a:xfrm>
            <a:off x="6897300" y="3433750"/>
            <a:ext cx="1935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9"/>
              </a:rPr>
              <a:t>Sheldon Cooper</a:t>
            </a:r>
            <a:endParaRPr u="sng" dirty="0">
              <a:latin typeface="Helvetica Neue"/>
              <a:ea typeface="Helvetica Neue"/>
              <a:cs typeface="Helvetica Neue"/>
              <a:sym typeface="Helvetica Neue"/>
            </a:endParaRPr>
          </a:p>
          <a:p>
            <a:pPr marL="0" lvl="0" indent="0" algn="ctr" rtl="0">
              <a:spcBef>
                <a:spcPts val="0"/>
              </a:spcBef>
              <a:spcAft>
                <a:spcPts val="0"/>
              </a:spcAft>
              <a:buNone/>
            </a:pPr>
            <a:r>
              <a:rPr lang="en" i="1" dirty="0">
                <a:latin typeface="Helvetica Neue"/>
                <a:ea typeface="Helvetica Neue"/>
                <a:cs typeface="Helvetica Neue"/>
                <a:sym typeface="Helvetica Neue"/>
              </a:rPr>
              <a:t>The Big Bang Theory</a:t>
            </a:r>
            <a:endParaRPr i="1" dirty="0">
              <a:latin typeface="Helvetica Neue"/>
              <a:ea typeface="Helvetica Neue"/>
              <a:cs typeface="Helvetica Neue"/>
              <a:sym typeface="Helvetica Neue"/>
            </a:endParaRPr>
          </a:p>
          <a:p>
            <a:pPr marL="0" lvl="0" indent="0" algn="ctr" rtl="0">
              <a:spcBef>
                <a:spcPts val="0"/>
              </a:spcBef>
              <a:spcAft>
                <a:spcPts val="0"/>
              </a:spcAft>
              <a:buNone/>
            </a:pPr>
            <a:r>
              <a:rPr lang="en" dirty="0">
                <a:latin typeface="Helvetica Neue"/>
                <a:ea typeface="Helvetica Neue"/>
                <a:cs typeface="Helvetica Neue"/>
                <a:sym typeface="Helvetica Neue"/>
              </a:rPr>
              <a:t>(Warner Bros.)</a:t>
            </a:r>
            <a:endParaRPr dirty="0">
              <a:latin typeface="Helvetica Neue"/>
              <a:ea typeface="Helvetica Neue"/>
              <a:cs typeface="Helvetica Neue"/>
              <a:sym typeface="Helvetica Neue"/>
            </a:endParaRPr>
          </a:p>
        </p:txBody>
      </p:sp>
      <p:pic>
        <p:nvPicPr>
          <p:cNvPr id="333" name="Google Shape;333;p41"/>
          <p:cNvPicPr preferRelativeResize="0"/>
          <p:nvPr/>
        </p:nvPicPr>
        <p:blipFill>
          <a:blip r:embed="rId10">
            <a:alphaModFix/>
          </a:blip>
          <a:stretch>
            <a:fillRect/>
          </a:stretch>
        </p:blipFill>
        <p:spPr>
          <a:xfrm>
            <a:off x="6981801" y="1344125"/>
            <a:ext cx="1671700" cy="2089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6" name="Google Shape;76;p15"/>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77" name="Google Shape;77;p15"/>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78" name="Google Shape;78;p15"/>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Definitions: What is Asexuality?</a:t>
            </a:r>
            <a:endParaRPr dirty="0"/>
          </a:p>
        </p:txBody>
      </p:sp>
      <p:sp>
        <p:nvSpPr>
          <p:cNvPr id="79" name="Google Shape;79;p15"/>
          <p:cNvSpPr txBox="1">
            <a:spLocks noGrp="1"/>
          </p:cNvSpPr>
          <p:nvPr>
            <p:ph type="body" idx="1"/>
          </p:nvPr>
        </p:nvSpPr>
        <p:spPr>
          <a:xfrm>
            <a:off x="311700" y="1510400"/>
            <a:ext cx="8520600" cy="312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t>Asexual:</a:t>
            </a:r>
            <a:r>
              <a:rPr lang="en" sz="1500" dirty="0"/>
              <a:t> A sexual orientation referring to people who experience little to no sexual attraction and/or desire to form sexual relationships. Asexual people can be nicknamed “aces” for short. </a:t>
            </a:r>
            <a:endParaRPr sz="1500" dirty="0"/>
          </a:p>
          <a:p>
            <a:pPr marL="0" lvl="0" indent="0" algn="l" rtl="0">
              <a:spcBef>
                <a:spcPts val="1200"/>
              </a:spcBef>
              <a:spcAft>
                <a:spcPts val="0"/>
              </a:spcAft>
              <a:buNone/>
            </a:pPr>
            <a:r>
              <a:rPr lang="en" sz="1500" dirty="0">
                <a:highlight>
                  <a:schemeClr val="lt1"/>
                </a:highlight>
              </a:rPr>
              <a:t>Key concept to understanding asexuality is </a:t>
            </a:r>
            <a:r>
              <a:rPr lang="en" sz="1500" b="1" dirty="0">
                <a:highlight>
                  <a:schemeClr val="lt1"/>
                </a:highlight>
              </a:rPr>
              <a:t>attraction; </a:t>
            </a:r>
            <a:r>
              <a:rPr lang="en" sz="1500" dirty="0">
                <a:highlight>
                  <a:schemeClr val="lt1"/>
                </a:highlight>
              </a:rPr>
              <a:t>aces do not experience sexual </a:t>
            </a:r>
            <a:r>
              <a:rPr lang="en" sz="1500" b="1" dirty="0">
                <a:highlight>
                  <a:schemeClr val="lt1"/>
                </a:highlight>
              </a:rPr>
              <a:t>attraction</a:t>
            </a:r>
            <a:r>
              <a:rPr lang="en" sz="1500" dirty="0">
                <a:highlight>
                  <a:schemeClr val="lt1"/>
                </a:highlight>
              </a:rPr>
              <a:t> to other people. Asexuality is not a choice; it is inherent.</a:t>
            </a:r>
            <a:endParaRPr sz="1500" dirty="0">
              <a:highlight>
                <a:schemeClr val="lt1"/>
              </a:highlight>
            </a:endParaRPr>
          </a:p>
          <a:p>
            <a:pPr marL="0" lvl="0" indent="0" algn="l" rtl="0">
              <a:spcBef>
                <a:spcPts val="1000"/>
              </a:spcBef>
              <a:spcAft>
                <a:spcPts val="0"/>
              </a:spcAft>
              <a:buNone/>
            </a:pPr>
            <a:r>
              <a:rPr lang="en" sz="1500" dirty="0">
                <a:highlight>
                  <a:schemeClr val="lt1"/>
                </a:highlight>
              </a:rPr>
              <a:t>Does not mean aces:</a:t>
            </a:r>
            <a:endParaRPr sz="1500" dirty="0">
              <a:highlight>
                <a:schemeClr val="lt1"/>
              </a:highlight>
            </a:endParaRPr>
          </a:p>
          <a:p>
            <a:pPr marL="457200" lvl="0" indent="-323850" algn="l" rtl="0">
              <a:spcBef>
                <a:spcPts val="0"/>
              </a:spcBef>
              <a:spcAft>
                <a:spcPts val="0"/>
              </a:spcAft>
              <a:buClr>
                <a:schemeClr val="dk2"/>
              </a:buClr>
              <a:buSzPts val="1500"/>
              <a:buChar char="-"/>
            </a:pPr>
            <a:r>
              <a:rPr lang="en" sz="1500" dirty="0">
                <a:highlight>
                  <a:schemeClr val="lt1"/>
                </a:highlight>
              </a:rPr>
              <a:t>Dislike sex</a:t>
            </a:r>
            <a:endParaRPr sz="1500" dirty="0">
              <a:highlight>
                <a:schemeClr val="lt1"/>
              </a:highlight>
            </a:endParaRPr>
          </a:p>
          <a:p>
            <a:pPr marL="457200" lvl="0" indent="-323850" algn="l" rtl="0">
              <a:spcBef>
                <a:spcPts val="0"/>
              </a:spcBef>
              <a:spcAft>
                <a:spcPts val="0"/>
              </a:spcAft>
              <a:buClr>
                <a:schemeClr val="dk2"/>
              </a:buClr>
              <a:buSzPts val="1500"/>
              <a:buChar char="-"/>
            </a:pPr>
            <a:r>
              <a:rPr lang="en" sz="1500" dirty="0">
                <a:highlight>
                  <a:schemeClr val="lt1"/>
                </a:highlight>
              </a:rPr>
              <a:t>Choose to not have sex (celibacy)</a:t>
            </a:r>
            <a:endParaRPr sz="1500" dirty="0">
              <a:highlight>
                <a:schemeClr val="lt1"/>
              </a:highlight>
            </a:endParaRPr>
          </a:p>
          <a:p>
            <a:pPr marL="457200" lvl="0" indent="-323850" algn="l" rtl="0">
              <a:spcBef>
                <a:spcPts val="0"/>
              </a:spcBef>
              <a:spcAft>
                <a:spcPts val="0"/>
              </a:spcAft>
              <a:buClr>
                <a:schemeClr val="dk2"/>
              </a:buClr>
              <a:buSzPts val="1500"/>
              <a:buChar char="-"/>
            </a:pPr>
            <a:r>
              <a:rPr lang="en" sz="1500" dirty="0">
                <a:highlight>
                  <a:schemeClr val="lt1"/>
                </a:highlight>
              </a:rPr>
              <a:t>Think sex is a sin</a:t>
            </a:r>
            <a:endParaRPr sz="1500" dirty="0">
              <a:highlight>
                <a:schemeClr val="lt1"/>
              </a:highlight>
            </a:endParaRPr>
          </a:p>
          <a:p>
            <a:pPr marL="0" lvl="0" indent="0" algn="l" rtl="0">
              <a:spcBef>
                <a:spcPts val="1000"/>
              </a:spcBef>
              <a:spcAft>
                <a:spcPts val="1200"/>
              </a:spcAft>
              <a:buNone/>
            </a:pPr>
            <a:r>
              <a:rPr lang="en" sz="1500" dirty="0"/>
              <a:t>Asexual people may or may not experience romantic attraction and can have any romantic orientation.</a:t>
            </a:r>
            <a:endParaRPr sz="15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p:txBody>
      </p:sp>
      <p:pic>
        <p:nvPicPr>
          <p:cNvPr id="339" name="Google Shape;339;p42"/>
          <p:cNvPicPr preferRelativeResize="0"/>
          <p:nvPr/>
        </p:nvPicPr>
        <p:blipFill>
          <a:blip r:embed="rId3">
            <a:alphaModFix/>
          </a:blip>
          <a:stretch>
            <a:fillRect/>
          </a:stretch>
        </p:blipFill>
        <p:spPr>
          <a:xfrm>
            <a:off x="4747413" y="3229225"/>
            <a:ext cx="3514725" cy="1295400"/>
          </a:xfrm>
          <a:prstGeom prst="rect">
            <a:avLst/>
          </a:prstGeom>
          <a:noFill/>
          <a:ln>
            <a:noFill/>
          </a:ln>
        </p:spPr>
      </p:pic>
      <p:pic>
        <p:nvPicPr>
          <p:cNvPr id="340" name="Google Shape;340;p42"/>
          <p:cNvPicPr preferRelativeResize="0"/>
          <p:nvPr/>
        </p:nvPicPr>
        <p:blipFill>
          <a:blip r:embed="rId4">
            <a:alphaModFix/>
          </a:blip>
          <a:stretch>
            <a:fillRect/>
          </a:stretch>
        </p:blipFill>
        <p:spPr>
          <a:xfrm>
            <a:off x="722562" y="2774348"/>
            <a:ext cx="3200400" cy="842772"/>
          </a:xfrm>
          <a:prstGeom prst="rect">
            <a:avLst/>
          </a:prstGeom>
          <a:noFill/>
          <a:ln>
            <a:noFill/>
          </a:ln>
        </p:spPr>
      </p:pic>
      <p:sp>
        <p:nvSpPr>
          <p:cNvPr id="341" name="Google Shape;341;p42"/>
          <p:cNvSpPr txBox="1"/>
          <p:nvPr/>
        </p:nvSpPr>
        <p:spPr>
          <a:xfrm>
            <a:off x="527562" y="3538411"/>
            <a:ext cx="3590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5"/>
              </a:rPr>
              <a:t>https://internationalasexualityday.org/en/</a:t>
            </a:r>
            <a:r>
              <a:rPr lang="en" dirty="0">
                <a:latin typeface="Helvetica Neue"/>
                <a:ea typeface="Helvetica Neue"/>
                <a:cs typeface="Helvetica Neue"/>
                <a:sym typeface="Helvetica Neue"/>
              </a:rPr>
              <a:t> </a:t>
            </a:r>
            <a:endParaRPr dirty="0">
              <a:latin typeface="Helvetica Neue"/>
              <a:ea typeface="Helvetica Neue"/>
              <a:cs typeface="Helvetica Neue"/>
              <a:sym typeface="Helvetica Neue"/>
            </a:endParaRPr>
          </a:p>
        </p:txBody>
      </p:sp>
      <p:sp>
        <p:nvSpPr>
          <p:cNvPr id="342" name="Google Shape;342;p42"/>
          <p:cNvSpPr txBox="1"/>
          <p:nvPr/>
        </p:nvSpPr>
        <p:spPr>
          <a:xfrm>
            <a:off x="5286625" y="4433375"/>
            <a:ext cx="2436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6"/>
              </a:rPr>
              <a:t>https://www.asexuality.org/</a:t>
            </a:r>
            <a:r>
              <a:rPr lang="en" dirty="0">
                <a:latin typeface="Helvetica Neue"/>
                <a:ea typeface="Helvetica Neue"/>
                <a:cs typeface="Helvetica Neue"/>
                <a:sym typeface="Helvetica Neue"/>
              </a:rPr>
              <a:t> </a:t>
            </a:r>
            <a:endParaRPr dirty="0">
              <a:latin typeface="Helvetica Neue"/>
              <a:ea typeface="Helvetica Neue"/>
              <a:cs typeface="Helvetica Neue"/>
              <a:sym typeface="Helvetica Neue"/>
            </a:endParaRPr>
          </a:p>
        </p:txBody>
      </p:sp>
      <p:pic>
        <p:nvPicPr>
          <p:cNvPr id="343" name="Google Shape;343;p42"/>
          <p:cNvPicPr preferRelativeResize="0"/>
          <p:nvPr/>
        </p:nvPicPr>
        <p:blipFill>
          <a:blip r:embed="rId7">
            <a:alphaModFix/>
          </a:blip>
          <a:stretch>
            <a:fillRect/>
          </a:stretch>
        </p:blipFill>
        <p:spPr>
          <a:xfrm>
            <a:off x="4309028" y="1547086"/>
            <a:ext cx="2099269" cy="1276351"/>
          </a:xfrm>
          <a:prstGeom prst="rect">
            <a:avLst/>
          </a:prstGeom>
          <a:noFill/>
          <a:ln>
            <a:noFill/>
          </a:ln>
        </p:spPr>
      </p:pic>
      <p:sp>
        <p:nvSpPr>
          <p:cNvPr id="344" name="Google Shape;344;p42"/>
          <p:cNvSpPr txBox="1"/>
          <p:nvPr/>
        </p:nvSpPr>
        <p:spPr>
          <a:xfrm>
            <a:off x="3993363" y="2765938"/>
            <a:ext cx="273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8"/>
              </a:rPr>
              <a:t>https://www.aromanticism.org/</a:t>
            </a:r>
            <a:endParaRPr dirty="0">
              <a:latin typeface="Helvetica Neue"/>
              <a:ea typeface="Helvetica Neue"/>
              <a:cs typeface="Helvetica Neue"/>
              <a:sym typeface="Helvetica Neue"/>
            </a:endParaRPr>
          </a:p>
        </p:txBody>
      </p:sp>
      <p:pic>
        <p:nvPicPr>
          <p:cNvPr id="345" name="Google Shape;345;p42"/>
          <p:cNvPicPr preferRelativeResize="0"/>
          <p:nvPr/>
        </p:nvPicPr>
        <p:blipFill>
          <a:blip r:embed="rId9">
            <a:alphaModFix/>
          </a:blip>
          <a:stretch>
            <a:fillRect/>
          </a:stretch>
        </p:blipFill>
        <p:spPr>
          <a:xfrm>
            <a:off x="722563" y="1547063"/>
            <a:ext cx="3200399" cy="832104"/>
          </a:xfrm>
          <a:prstGeom prst="rect">
            <a:avLst/>
          </a:prstGeom>
          <a:noFill/>
          <a:ln>
            <a:noFill/>
          </a:ln>
        </p:spPr>
      </p:pic>
      <p:sp>
        <p:nvSpPr>
          <p:cNvPr id="346" name="Google Shape;346;p42"/>
          <p:cNvSpPr txBox="1"/>
          <p:nvPr/>
        </p:nvSpPr>
        <p:spPr>
          <a:xfrm>
            <a:off x="1005162" y="2376657"/>
            <a:ext cx="2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solidFill>
                  <a:schemeClr val="hlink"/>
                </a:solidFill>
                <a:latin typeface="Helvetica Neue"/>
                <a:ea typeface="Helvetica Neue"/>
                <a:cs typeface="Helvetica Neue"/>
                <a:sym typeface="Helvetica Neue"/>
                <a:hlinkClick r:id="rId10"/>
              </a:rPr>
              <a:t>https://www.arospecweek.org</a:t>
            </a:r>
            <a:endParaRPr dirty="0">
              <a:latin typeface="Helvetica Neue"/>
              <a:ea typeface="Helvetica Neue"/>
              <a:cs typeface="Helvetica Neue"/>
              <a:sym typeface="Helvetica Neue"/>
            </a:endParaRPr>
          </a:p>
        </p:txBody>
      </p:sp>
      <p:pic>
        <p:nvPicPr>
          <p:cNvPr id="347" name="Google Shape;347;p42"/>
          <p:cNvPicPr preferRelativeResize="0"/>
          <p:nvPr/>
        </p:nvPicPr>
        <p:blipFill rotWithShape="1">
          <a:blip r:embed="rId11">
            <a:alphaModFix/>
          </a:blip>
          <a:srcRect t="18069" b="16459"/>
          <a:stretch/>
        </p:blipFill>
        <p:spPr>
          <a:xfrm>
            <a:off x="6381200" y="1667649"/>
            <a:ext cx="2635200" cy="1035225"/>
          </a:xfrm>
          <a:prstGeom prst="rect">
            <a:avLst/>
          </a:prstGeom>
          <a:noFill/>
          <a:ln>
            <a:noFill/>
          </a:ln>
        </p:spPr>
      </p:pic>
      <p:sp>
        <p:nvSpPr>
          <p:cNvPr id="348" name="Google Shape;348;p42"/>
          <p:cNvSpPr txBox="1"/>
          <p:nvPr/>
        </p:nvSpPr>
        <p:spPr>
          <a:xfrm>
            <a:off x="6868400" y="2757650"/>
            <a:ext cx="166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12"/>
              </a:rPr>
              <a:t>https://taaap.org/</a:t>
            </a:r>
            <a:endParaRPr dirty="0">
              <a:latin typeface="Helvetica Neue"/>
              <a:ea typeface="Helvetica Neue"/>
              <a:cs typeface="Helvetica Neue"/>
              <a:sym typeface="Helvetica Neue"/>
            </a:endParaRPr>
          </a:p>
        </p:txBody>
      </p:sp>
      <p:pic>
        <p:nvPicPr>
          <p:cNvPr id="349" name="Google Shape;349;p42"/>
          <p:cNvPicPr preferRelativeResize="0"/>
          <p:nvPr/>
        </p:nvPicPr>
        <p:blipFill>
          <a:blip r:embed="rId13">
            <a:alphaModFix/>
          </a:blip>
          <a:stretch>
            <a:fillRect/>
          </a:stretch>
        </p:blipFill>
        <p:spPr>
          <a:xfrm>
            <a:off x="722563" y="4012302"/>
            <a:ext cx="3200400" cy="423582"/>
          </a:xfrm>
          <a:prstGeom prst="rect">
            <a:avLst/>
          </a:prstGeom>
          <a:noFill/>
          <a:ln>
            <a:noFill/>
          </a:ln>
        </p:spPr>
      </p:pic>
      <p:sp>
        <p:nvSpPr>
          <p:cNvPr id="350" name="Google Shape;350;p42"/>
          <p:cNvSpPr txBox="1"/>
          <p:nvPr/>
        </p:nvSpPr>
        <p:spPr>
          <a:xfrm>
            <a:off x="1238262" y="4433375"/>
            <a:ext cx="21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Helvetica Neue"/>
                <a:ea typeface="Helvetica Neue"/>
                <a:cs typeface="Helvetica Neue"/>
                <a:sym typeface="Helvetica Neue"/>
                <a:hlinkClick r:id="rId14"/>
              </a:rPr>
              <a:t>https://acesandaros.org</a:t>
            </a:r>
            <a:endParaRPr dirty="0">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56" name="Google Shape;356;p43"/>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357" name="Google Shape;357;p43"/>
          <p:cNvPicPr preferRelativeResize="0"/>
          <p:nvPr/>
        </p:nvPicPr>
        <p:blipFill>
          <a:blip r:embed="rId3">
            <a:alphaModFix/>
          </a:blip>
          <a:stretch>
            <a:fillRect/>
          </a:stretch>
        </p:blipFill>
        <p:spPr>
          <a:xfrm>
            <a:off x="0" y="0"/>
            <a:ext cx="9144003" cy="5143501"/>
          </a:xfrm>
          <a:prstGeom prst="rect">
            <a:avLst/>
          </a:prstGeom>
          <a:noFill/>
          <a:ln>
            <a:noFill/>
          </a:ln>
        </p:spPr>
      </p:pic>
      <p:sp>
        <p:nvSpPr>
          <p:cNvPr id="358" name="Google Shape;358;p43"/>
          <p:cNvSpPr/>
          <p:nvPr/>
        </p:nvSpPr>
        <p:spPr>
          <a:xfrm>
            <a:off x="-15150" y="0"/>
            <a:ext cx="3454500" cy="5143500"/>
          </a:xfrm>
          <a:prstGeom prst="rect">
            <a:avLst/>
          </a:prstGeom>
          <a:solidFill>
            <a:srgbClr val="26262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3"/>
          <p:cNvSpPr txBox="1">
            <a:spLocks noGrp="1"/>
          </p:cNvSpPr>
          <p:nvPr>
            <p:ph type="title"/>
          </p:nvPr>
        </p:nvSpPr>
        <p:spPr>
          <a:xfrm>
            <a:off x="51269" y="262025"/>
            <a:ext cx="3084600" cy="11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rPr>
              <a:t>Contact Info and/or Q&amp;A</a:t>
            </a:r>
            <a:endParaRPr dirty="0">
              <a:solidFill>
                <a:schemeClr val="lt1"/>
              </a:solidFill>
            </a:endParaRPr>
          </a:p>
        </p:txBody>
      </p:sp>
      <p:sp>
        <p:nvSpPr>
          <p:cNvPr id="360" name="Google Shape;360;p43"/>
          <p:cNvSpPr txBox="1">
            <a:spLocks noGrp="1"/>
          </p:cNvSpPr>
          <p:nvPr>
            <p:ph type="body" idx="1"/>
          </p:nvPr>
        </p:nvSpPr>
        <p:spPr>
          <a:xfrm>
            <a:off x="51269" y="1389599"/>
            <a:ext cx="3354216" cy="355493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dirty="0">
                <a:solidFill>
                  <a:schemeClr val="lt1"/>
                </a:solidFill>
              </a:rPr>
              <a:t>Sam Helmick:</a:t>
            </a:r>
            <a:endParaRPr dirty="0">
              <a:solidFill>
                <a:schemeClr val="lt1"/>
              </a:solidFill>
            </a:endParaRPr>
          </a:p>
          <a:p>
            <a:pPr marL="0" lvl="0" indent="0">
              <a:lnSpc>
                <a:spcPct val="100000"/>
              </a:lnSpc>
              <a:buNone/>
            </a:pPr>
            <a:r>
              <a:rPr lang="en-GB" dirty="0">
                <a:hlinkClick r:id="rId4"/>
              </a:rPr>
              <a:t>samhelmick.library@gmail.com</a:t>
            </a:r>
            <a:endParaRPr lang="en-GB" dirty="0"/>
          </a:p>
          <a:p>
            <a:pPr marL="0" lvl="0" indent="0">
              <a:lnSpc>
                <a:spcPct val="100000"/>
              </a:lnSpc>
              <a:buNone/>
            </a:pPr>
            <a:endParaRPr dirty="0">
              <a:solidFill>
                <a:schemeClr val="lt1"/>
              </a:solidFill>
            </a:endParaRPr>
          </a:p>
          <a:p>
            <a:pPr marL="0" lvl="0" indent="0" algn="l" rtl="0">
              <a:spcBef>
                <a:spcPts val="0"/>
              </a:spcBef>
              <a:spcAft>
                <a:spcPts val="0"/>
              </a:spcAft>
              <a:buNone/>
            </a:pPr>
            <a:r>
              <a:rPr lang="en" dirty="0">
                <a:solidFill>
                  <a:schemeClr val="lt1"/>
                </a:solidFill>
              </a:rPr>
              <a:t>Elizabeth Graham:</a:t>
            </a:r>
          </a:p>
          <a:p>
            <a:pPr marL="0" lvl="0" indent="0">
              <a:buNone/>
            </a:pPr>
            <a:r>
              <a:rPr lang="en-GB" dirty="0">
                <a:hlinkClick r:id="rId5"/>
              </a:rPr>
              <a:t>e.a.graham01@gmail.com</a:t>
            </a:r>
            <a:endParaRPr dirty="0">
              <a:solidFill>
                <a:schemeClr val="lt1"/>
              </a:solidFill>
            </a:endParaRPr>
          </a:p>
          <a:p>
            <a:pPr marL="0" lvl="0" indent="0" algn="l" rtl="0">
              <a:spcBef>
                <a:spcPts val="1200"/>
              </a:spcBef>
              <a:spcAft>
                <a:spcPts val="0"/>
              </a:spcAft>
              <a:buNone/>
            </a:pPr>
            <a:r>
              <a:rPr lang="en" dirty="0">
                <a:solidFill>
                  <a:schemeClr val="lt1"/>
                </a:solidFill>
              </a:rPr>
              <a:t>Kadie Craighead: </a:t>
            </a:r>
            <a:r>
              <a:rPr lang="en" dirty="0">
                <a:solidFill>
                  <a:schemeClr val="lt1"/>
                </a:solidFill>
                <a:hlinkClick r:id="rId6"/>
              </a:rPr>
              <a:t>kt.craighead@ymail.com</a:t>
            </a:r>
            <a:endParaRPr lang="en" dirty="0">
              <a:solidFill>
                <a:schemeClr val="lt1"/>
              </a:solidFill>
            </a:endParaRPr>
          </a:p>
          <a:p>
            <a:pPr marL="0" lvl="0" indent="0" algn="l" rtl="0">
              <a:spcBef>
                <a:spcPts val="1200"/>
              </a:spcBef>
              <a:spcAft>
                <a:spcPts val="0"/>
              </a:spcAft>
              <a:buNone/>
            </a:pPr>
            <a:r>
              <a:rPr lang="en" dirty="0">
                <a:solidFill>
                  <a:schemeClr val="lt1"/>
                </a:solidFill>
              </a:rPr>
              <a:t>The Ace and Aro Advocacy Project: </a:t>
            </a:r>
            <a:r>
              <a:rPr lang="en" u="sng" dirty="0">
                <a:solidFill>
                  <a:schemeClr val="hlink"/>
                </a:solidFill>
                <a:hlinkClick r:id="rId7"/>
              </a:rPr>
              <a:t>advocacy@taaap.org</a:t>
            </a:r>
            <a:endParaRPr dirty="0">
              <a:solidFill>
                <a:schemeClr val="lt1"/>
              </a:solidFill>
            </a:endParaRPr>
          </a:p>
          <a:p>
            <a:pPr marL="0" lvl="0" indent="0" algn="l" rtl="0">
              <a:spcBef>
                <a:spcPts val="1200"/>
              </a:spcBef>
              <a:spcAft>
                <a:spcPts val="1200"/>
              </a:spcAft>
              <a:buNone/>
            </a:pPr>
            <a:endParaRPr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5" name="Google Shape;85;p16"/>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86" name="Google Shape;86;p16"/>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87" name="Google Shape;87;p16"/>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Definitions: What is Aromanticism? </a:t>
            </a:r>
            <a:endParaRPr dirty="0"/>
          </a:p>
        </p:txBody>
      </p:sp>
      <p:sp>
        <p:nvSpPr>
          <p:cNvPr id="88" name="Google Shape;88;p16"/>
          <p:cNvSpPr txBox="1">
            <a:spLocks noGrp="1"/>
          </p:cNvSpPr>
          <p:nvPr>
            <p:ph type="body" idx="1"/>
          </p:nvPr>
        </p:nvSpPr>
        <p:spPr>
          <a:xfrm>
            <a:off x="311700" y="1493700"/>
            <a:ext cx="8520600" cy="318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Aromantic:</a:t>
            </a:r>
            <a:r>
              <a:rPr lang="en" sz="1600" dirty="0"/>
              <a:t> A romantic orientation referring to people who experience little to no romantic attraction and/or desire to form romantic relationships. Aromantic people are often called “aros” for short. </a:t>
            </a:r>
            <a:r>
              <a:rPr lang="en" sz="1600" dirty="0">
                <a:highlight>
                  <a:schemeClr val="lt1"/>
                </a:highlight>
              </a:rPr>
              <a:t>Just like any other orientation, you cannot choose to be aromantic.</a:t>
            </a:r>
            <a:endParaRPr sz="1600" dirty="0">
              <a:highlight>
                <a:schemeClr val="lt1"/>
              </a:highlight>
            </a:endParaRPr>
          </a:p>
          <a:p>
            <a:pPr marL="0" lvl="0" indent="0" algn="l" rtl="0">
              <a:spcBef>
                <a:spcPts val="1200"/>
              </a:spcBef>
              <a:spcAft>
                <a:spcPts val="0"/>
              </a:spcAft>
              <a:buNone/>
            </a:pPr>
            <a:r>
              <a:rPr lang="en" sz="1600" dirty="0">
                <a:highlight>
                  <a:schemeClr val="lt1"/>
                </a:highlight>
              </a:rPr>
              <a:t>Does not mean aros:</a:t>
            </a:r>
            <a:endParaRPr sz="1600" dirty="0">
              <a:highlight>
                <a:schemeClr val="lt1"/>
              </a:highlight>
            </a:endParaRPr>
          </a:p>
          <a:p>
            <a:pPr marL="457200" lvl="0" indent="-330200" algn="l" rtl="0">
              <a:spcBef>
                <a:spcPts val="0"/>
              </a:spcBef>
              <a:spcAft>
                <a:spcPts val="0"/>
              </a:spcAft>
              <a:buClr>
                <a:schemeClr val="dk2"/>
              </a:buClr>
              <a:buSzPts val="1600"/>
              <a:buChar char="-"/>
            </a:pPr>
            <a:r>
              <a:rPr lang="en" sz="1600" dirty="0">
                <a:highlight>
                  <a:schemeClr val="lt1"/>
                </a:highlight>
              </a:rPr>
              <a:t>Are incapable of any kind of love or affection</a:t>
            </a:r>
            <a:endParaRPr sz="1600" dirty="0">
              <a:highlight>
                <a:schemeClr val="lt1"/>
              </a:highlight>
            </a:endParaRPr>
          </a:p>
          <a:p>
            <a:pPr marL="457200" lvl="0" indent="-330200" algn="l" rtl="0">
              <a:spcBef>
                <a:spcPts val="0"/>
              </a:spcBef>
              <a:spcAft>
                <a:spcPts val="0"/>
              </a:spcAft>
              <a:buClr>
                <a:schemeClr val="dk2"/>
              </a:buClr>
              <a:buSzPts val="1600"/>
              <a:buChar char="-"/>
            </a:pPr>
            <a:r>
              <a:rPr lang="en" sz="1600" dirty="0">
                <a:highlight>
                  <a:schemeClr val="lt1"/>
                </a:highlight>
              </a:rPr>
              <a:t>Hate other people</a:t>
            </a:r>
            <a:endParaRPr sz="1600" dirty="0">
              <a:highlight>
                <a:schemeClr val="lt1"/>
              </a:highlight>
            </a:endParaRPr>
          </a:p>
          <a:p>
            <a:pPr marL="457200" lvl="0" indent="-330200" algn="l" rtl="0">
              <a:spcBef>
                <a:spcPts val="0"/>
              </a:spcBef>
              <a:spcAft>
                <a:spcPts val="0"/>
              </a:spcAft>
              <a:buClr>
                <a:schemeClr val="dk2"/>
              </a:buClr>
              <a:buSzPts val="1600"/>
              <a:buChar char="-"/>
            </a:pPr>
            <a:r>
              <a:rPr lang="en" sz="1600" dirty="0">
                <a:highlight>
                  <a:schemeClr val="lt1"/>
                </a:highlight>
              </a:rPr>
              <a:t>Are “sociopaths”</a:t>
            </a:r>
            <a:endParaRPr sz="1600" dirty="0">
              <a:highlight>
                <a:schemeClr val="lt1"/>
              </a:highlight>
            </a:endParaRPr>
          </a:p>
          <a:p>
            <a:pPr marL="0" lvl="0" indent="0" algn="l" rtl="0">
              <a:spcBef>
                <a:spcPts val="1000"/>
              </a:spcBef>
              <a:spcAft>
                <a:spcPts val="1200"/>
              </a:spcAft>
              <a:buNone/>
            </a:pPr>
            <a:r>
              <a:rPr lang="en" sz="1600" dirty="0"/>
              <a:t>Aromantic people may or may not experience sexual attraction and can have </a:t>
            </a:r>
            <a:r>
              <a:rPr lang="en" sz="1600" b="1" dirty="0"/>
              <a:t>any sexual orientation</a:t>
            </a:r>
            <a:r>
              <a:rPr lang="en" sz="1600" dirty="0"/>
              <a:t>. They also might use only their aromantic identity to describe themselves and not identify with any sexual orientation.</a:t>
            </a:r>
            <a:endParaRP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4" name="Google Shape;94;p17"/>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95" name="Google Shape;95;p17"/>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96" name="Google Shape;96;p17"/>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Asexual and Aromantic Spectra</a:t>
            </a:r>
            <a:endParaRPr/>
          </a:p>
        </p:txBody>
      </p:sp>
      <p:sp>
        <p:nvSpPr>
          <p:cNvPr id="97" name="Google Shape;97;p17"/>
          <p:cNvSpPr txBox="1"/>
          <p:nvPr/>
        </p:nvSpPr>
        <p:spPr>
          <a:xfrm rot="-5400000">
            <a:off x="-199675" y="1763725"/>
            <a:ext cx="133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Helvetica Neue"/>
                <a:ea typeface="Helvetica Neue"/>
                <a:cs typeface="Helvetica Neue"/>
                <a:sym typeface="Helvetica Neue"/>
              </a:rPr>
              <a:t>Sexual Orientation</a:t>
            </a:r>
            <a:endParaRPr sz="1600">
              <a:solidFill>
                <a:schemeClr val="dk1"/>
              </a:solidFill>
              <a:latin typeface="Helvetica Neue"/>
              <a:ea typeface="Helvetica Neue"/>
              <a:cs typeface="Helvetica Neue"/>
              <a:sym typeface="Helvetica Neue"/>
            </a:endParaRPr>
          </a:p>
        </p:txBody>
      </p:sp>
      <p:sp>
        <p:nvSpPr>
          <p:cNvPr id="98" name="Google Shape;98;p17"/>
          <p:cNvSpPr txBox="1"/>
          <p:nvPr/>
        </p:nvSpPr>
        <p:spPr>
          <a:xfrm rot="-5400000">
            <a:off x="-128575" y="3307674"/>
            <a:ext cx="1190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Helvetica Neue"/>
                <a:ea typeface="Helvetica Neue"/>
                <a:cs typeface="Helvetica Neue"/>
                <a:sym typeface="Helvetica Neue"/>
              </a:rPr>
              <a:t>Romantic Orientation</a:t>
            </a:r>
            <a:endParaRPr sz="1600">
              <a:solidFill>
                <a:schemeClr val="dk1"/>
              </a:solidFill>
              <a:latin typeface="Helvetica Neue"/>
              <a:ea typeface="Helvetica Neue"/>
              <a:cs typeface="Helvetica Neue"/>
              <a:sym typeface="Helvetica Neue"/>
            </a:endParaRPr>
          </a:p>
        </p:txBody>
      </p:sp>
      <p:sp>
        <p:nvSpPr>
          <p:cNvPr id="99" name="Google Shape;99;p17"/>
          <p:cNvSpPr txBox="1"/>
          <p:nvPr/>
        </p:nvSpPr>
        <p:spPr>
          <a:xfrm>
            <a:off x="1879850" y="1565925"/>
            <a:ext cx="1466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Helvetica Neue"/>
                <a:ea typeface="Helvetica Neue"/>
                <a:cs typeface="Helvetica Neue"/>
                <a:sym typeface="Helvetica Neue"/>
              </a:rPr>
              <a:t>Asexual</a:t>
            </a:r>
            <a:endParaRPr sz="1200" dirty="0">
              <a:latin typeface="Helvetica Neue"/>
              <a:ea typeface="Helvetica Neue"/>
              <a:cs typeface="Helvetica Neue"/>
              <a:sym typeface="Helvetica Neue"/>
            </a:endParaRPr>
          </a:p>
          <a:p>
            <a:pPr marL="0" lvl="0" indent="0" algn="l" rtl="0">
              <a:spcBef>
                <a:spcPts val="0"/>
              </a:spcBef>
              <a:spcAft>
                <a:spcPts val="0"/>
              </a:spcAft>
              <a:buNone/>
            </a:pPr>
            <a:r>
              <a:rPr lang="en" sz="1200" dirty="0">
                <a:latin typeface="Helvetica Neue"/>
                <a:ea typeface="Helvetica Neue"/>
                <a:cs typeface="Helvetica Neue"/>
                <a:sym typeface="Helvetica Neue"/>
              </a:rPr>
              <a:t>Not/minimally experiencing sexual attraction</a:t>
            </a:r>
            <a:endParaRPr sz="1200" dirty="0">
              <a:latin typeface="Helvetica Neue"/>
              <a:ea typeface="Helvetica Neue"/>
              <a:cs typeface="Helvetica Neue"/>
              <a:sym typeface="Helvetica Neue"/>
            </a:endParaRPr>
          </a:p>
          <a:p>
            <a:pPr marL="0" lvl="0" indent="0" algn="l" rtl="0">
              <a:spcBef>
                <a:spcPts val="0"/>
              </a:spcBef>
              <a:spcAft>
                <a:spcPts val="0"/>
              </a:spcAft>
              <a:buNone/>
            </a:pPr>
            <a:r>
              <a:rPr lang="en" sz="1200" dirty="0">
                <a:latin typeface="Helvetica Neue"/>
                <a:ea typeface="Helvetica Neue"/>
                <a:cs typeface="Helvetica Neue"/>
                <a:sym typeface="Helvetica Neue"/>
              </a:rPr>
              <a:t>or desiring sexual relationships</a:t>
            </a:r>
            <a:endParaRPr sz="1200" dirty="0">
              <a:latin typeface="Helvetica Neue"/>
              <a:ea typeface="Helvetica Neue"/>
              <a:cs typeface="Helvetica Neue"/>
              <a:sym typeface="Helvetica Neue"/>
            </a:endParaRPr>
          </a:p>
        </p:txBody>
      </p:sp>
      <p:sp>
        <p:nvSpPr>
          <p:cNvPr id="100" name="Google Shape;100;p17"/>
          <p:cNvSpPr txBox="1"/>
          <p:nvPr/>
        </p:nvSpPr>
        <p:spPr>
          <a:xfrm>
            <a:off x="1879850" y="3143125"/>
            <a:ext cx="1466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Helvetica Neue"/>
                <a:ea typeface="Helvetica Neue"/>
                <a:cs typeface="Helvetica Neue"/>
                <a:sym typeface="Helvetica Neue"/>
              </a:rPr>
              <a:t>Aromantic</a:t>
            </a: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Not/minimally experiencing romantic attraction or desiring romantic relationships</a:t>
            </a:r>
            <a:endParaRPr sz="1200">
              <a:latin typeface="Helvetica Neue"/>
              <a:ea typeface="Helvetica Neue"/>
              <a:cs typeface="Helvetica Neue"/>
              <a:sym typeface="Helvetica Neue"/>
            </a:endParaRPr>
          </a:p>
        </p:txBody>
      </p:sp>
      <p:pic>
        <p:nvPicPr>
          <p:cNvPr id="101" name="Google Shape;101;p17"/>
          <p:cNvPicPr preferRelativeResize="0"/>
          <p:nvPr/>
        </p:nvPicPr>
        <p:blipFill rotWithShape="1">
          <a:blip r:embed="rId4">
            <a:alphaModFix/>
          </a:blip>
          <a:srcRect l="15945"/>
          <a:stretch/>
        </p:blipFill>
        <p:spPr>
          <a:xfrm>
            <a:off x="745001" y="1553635"/>
            <a:ext cx="1188720" cy="1097280"/>
          </a:xfrm>
          <a:prstGeom prst="rect">
            <a:avLst/>
          </a:prstGeom>
          <a:noFill/>
          <a:ln>
            <a:noFill/>
          </a:ln>
        </p:spPr>
      </p:pic>
      <p:pic>
        <p:nvPicPr>
          <p:cNvPr id="102" name="Google Shape;102;p17"/>
          <p:cNvPicPr preferRelativeResize="0"/>
          <p:nvPr/>
        </p:nvPicPr>
        <p:blipFill rotWithShape="1">
          <a:blip r:embed="rId5">
            <a:alphaModFix/>
          </a:blip>
          <a:srcRect r="28129"/>
          <a:stretch/>
        </p:blipFill>
        <p:spPr>
          <a:xfrm>
            <a:off x="745001" y="3155494"/>
            <a:ext cx="1188720" cy="1097280"/>
          </a:xfrm>
          <a:prstGeom prst="rect">
            <a:avLst/>
          </a:prstGeom>
          <a:noFill/>
          <a:ln>
            <a:noFill/>
          </a:ln>
        </p:spPr>
      </p:pic>
      <p:pic>
        <p:nvPicPr>
          <p:cNvPr id="103" name="Google Shape;103;p17"/>
          <p:cNvPicPr preferRelativeResize="0"/>
          <p:nvPr/>
        </p:nvPicPr>
        <p:blipFill>
          <a:blip r:embed="rId6">
            <a:alphaModFix/>
          </a:blip>
          <a:stretch>
            <a:fillRect/>
          </a:stretch>
        </p:blipFill>
        <p:spPr>
          <a:xfrm>
            <a:off x="3313151" y="3155494"/>
            <a:ext cx="1188720" cy="1097280"/>
          </a:xfrm>
          <a:prstGeom prst="rect">
            <a:avLst/>
          </a:prstGeom>
          <a:noFill/>
          <a:ln>
            <a:noFill/>
          </a:ln>
        </p:spPr>
      </p:pic>
      <p:pic>
        <p:nvPicPr>
          <p:cNvPr id="104" name="Google Shape;104;p17"/>
          <p:cNvPicPr preferRelativeResize="0"/>
          <p:nvPr/>
        </p:nvPicPr>
        <p:blipFill>
          <a:blip r:embed="rId7">
            <a:alphaModFix/>
          </a:blip>
          <a:stretch>
            <a:fillRect/>
          </a:stretch>
        </p:blipFill>
        <p:spPr>
          <a:xfrm>
            <a:off x="3313151" y="1553635"/>
            <a:ext cx="1188720" cy="1097280"/>
          </a:xfrm>
          <a:prstGeom prst="rect">
            <a:avLst/>
          </a:prstGeom>
          <a:noFill/>
          <a:ln>
            <a:noFill/>
          </a:ln>
        </p:spPr>
      </p:pic>
      <p:pic>
        <p:nvPicPr>
          <p:cNvPr id="105" name="Google Shape;105;p17"/>
          <p:cNvPicPr preferRelativeResize="0"/>
          <p:nvPr/>
        </p:nvPicPr>
        <p:blipFill>
          <a:blip r:embed="rId8">
            <a:alphaModFix/>
          </a:blip>
          <a:stretch>
            <a:fillRect/>
          </a:stretch>
        </p:blipFill>
        <p:spPr>
          <a:xfrm>
            <a:off x="6186100" y="1553635"/>
            <a:ext cx="1188720" cy="1097280"/>
          </a:xfrm>
          <a:prstGeom prst="rect">
            <a:avLst/>
          </a:prstGeom>
          <a:noFill/>
          <a:ln>
            <a:noFill/>
          </a:ln>
        </p:spPr>
      </p:pic>
      <p:pic>
        <p:nvPicPr>
          <p:cNvPr id="106" name="Google Shape;106;p17"/>
          <p:cNvPicPr preferRelativeResize="0"/>
          <p:nvPr/>
        </p:nvPicPr>
        <p:blipFill>
          <a:blip r:embed="rId9">
            <a:alphaModFix/>
          </a:blip>
          <a:stretch>
            <a:fillRect/>
          </a:stretch>
        </p:blipFill>
        <p:spPr>
          <a:xfrm>
            <a:off x="6186100" y="3155494"/>
            <a:ext cx="1188720" cy="1097280"/>
          </a:xfrm>
          <a:prstGeom prst="rect">
            <a:avLst/>
          </a:prstGeom>
          <a:noFill/>
          <a:ln>
            <a:noFill/>
          </a:ln>
        </p:spPr>
      </p:pic>
      <p:sp>
        <p:nvSpPr>
          <p:cNvPr id="107" name="Google Shape;107;p17"/>
          <p:cNvSpPr txBox="1"/>
          <p:nvPr/>
        </p:nvSpPr>
        <p:spPr>
          <a:xfrm>
            <a:off x="4464200" y="1551450"/>
            <a:ext cx="1700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latin typeface="Helvetica Neue"/>
                <a:ea typeface="Helvetica Neue"/>
                <a:cs typeface="Helvetica Neue"/>
                <a:sym typeface="Helvetica Neue"/>
              </a:rPr>
              <a:t>Greysexual</a:t>
            </a:r>
            <a:endParaRPr lang="en-US" sz="1200" dirty="0">
              <a:latin typeface="Helvetica Neue"/>
              <a:ea typeface="Helvetica Neue"/>
              <a:cs typeface="Helvetica Neue"/>
              <a:sym typeface="Helvetica Neue"/>
            </a:endParaRPr>
          </a:p>
          <a:p>
            <a:pPr marL="0" lvl="0" indent="0" algn="l" rtl="0">
              <a:spcBef>
                <a:spcPts val="0"/>
              </a:spcBef>
              <a:spcAft>
                <a:spcPts val="0"/>
              </a:spcAft>
              <a:buNone/>
            </a:pPr>
            <a:r>
              <a:rPr lang="en-US" sz="1200" dirty="0">
                <a:latin typeface="Helvetica Neue"/>
                <a:ea typeface="Helvetica Neue"/>
                <a:cs typeface="Helvetica Neue"/>
                <a:sym typeface="Helvetica Neue"/>
              </a:rPr>
              <a:t>Experiencing sexual attraction rarely, weakly, under limited circumstances, or in another way that differs from </a:t>
            </a:r>
            <a:r>
              <a:rPr lang="en-US" sz="1200" dirty="0" err="1">
                <a:latin typeface="Helvetica Neue"/>
                <a:ea typeface="Helvetica Neue"/>
                <a:cs typeface="Helvetica Neue"/>
                <a:sym typeface="Helvetica Neue"/>
              </a:rPr>
              <a:t>allos</a:t>
            </a:r>
            <a:endParaRPr lang="en-US" sz="1200" dirty="0">
              <a:latin typeface="Helvetica Neue"/>
              <a:ea typeface="Helvetica Neue"/>
              <a:cs typeface="Helvetica Neue"/>
              <a:sym typeface="Helvetica Neue"/>
            </a:endParaRPr>
          </a:p>
        </p:txBody>
      </p:sp>
      <p:sp>
        <p:nvSpPr>
          <p:cNvPr id="108" name="Google Shape;108;p17"/>
          <p:cNvSpPr txBox="1"/>
          <p:nvPr/>
        </p:nvSpPr>
        <p:spPr>
          <a:xfrm>
            <a:off x="4464200" y="3153775"/>
            <a:ext cx="1700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Helvetica Neue"/>
                <a:ea typeface="Helvetica Neue"/>
                <a:cs typeface="Helvetica Neue"/>
                <a:sym typeface="Helvetica Neue"/>
              </a:rPr>
              <a:t>Greyromantic</a:t>
            </a:r>
            <a:endParaRPr sz="120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Experience romantic attraction rarely, weakly, under limited circumstances, or in another way that differs from alloros</a:t>
            </a:r>
            <a:endParaRPr sz="1200">
              <a:latin typeface="Helvetica Neue"/>
              <a:ea typeface="Helvetica Neue"/>
              <a:cs typeface="Helvetica Neue"/>
              <a:sym typeface="Helvetica Neue"/>
            </a:endParaRPr>
          </a:p>
        </p:txBody>
      </p:sp>
      <p:sp>
        <p:nvSpPr>
          <p:cNvPr id="109" name="Google Shape;109;p17"/>
          <p:cNvSpPr txBox="1"/>
          <p:nvPr/>
        </p:nvSpPr>
        <p:spPr>
          <a:xfrm>
            <a:off x="7363400" y="1551450"/>
            <a:ext cx="1531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Helvetica Neue"/>
                <a:ea typeface="Helvetica Neue"/>
                <a:cs typeface="Helvetica Neue"/>
                <a:sym typeface="Helvetica Neue"/>
              </a:rPr>
              <a:t>Demisexual</a:t>
            </a:r>
            <a:endParaRPr sz="1200" dirty="0">
              <a:latin typeface="Helvetica Neue"/>
              <a:ea typeface="Helvetica Neue"/>
              <a:cs typeface="Helvetica Neue"/>
              <a:sym typeface="Helvetica Neue"/>
            </a:endParaRPr>
          </a:p>
          <a:p>
            <a:pPr marL="0" lvl="0" indent="0" algn="l" rtl="0">
              <a:spcBef>
                <a:spcPts val="0"/>
              </a:spcBef>
              <a:spcAft>
                <a:spcPts val="0"/>
              </a:spcAft>
              <a:buNone/>
            </a:pPr>
            <a:r>
              <a:rPr lang="en" sz="1200" dirty="0">
                <a:latin typeface="Helvetica Neue"/>
                <a:ea typeface="Helvetica Neue"/>
                <a:cs typeface="Helvetica Neue"/>
                <a:sym typeface="Helvetica Neue"/>
              </a:rPr>
              <a:t>Not experiencing sexual attraction unless a strong emotional bond has been formed first</a:t>
            </a:r>
            <a:endParaRPr sz="1200" dirty="0">
              <a:latin typeface="Helvetica Neue"/>
              <a:ea typeface="Helvetica Neue"/>
              <a:cs typeface="Helvetica Neue"/>
              <a:sym typeface="Helvetica Neue"/>
            </a:endParaRPr>
          </a:p>
        </p:txBody>
      </p:sp>
      <p:sp>
        <p:nvSpPr>
          <p:cNvPr id="110" name="Google Shape;110;p17"/>
          <p:cNvSpPr txBox="1"/>
          <p:nvPr/>
        </p:nvSpPr>
        <p:spPr>
          <a:xfrm>
            <a:off x="7353350" y="3143125"/>
            <a:ext cx="1531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Helvetica Neue"/>
                <a:ea typeface="Helvetica Neue"/>
                <a:cs typeface="Helvetica Neue"/>
                <a:sym typeface="Helvetica Neue"/>
              </a:rPr>
              <a:t>Demiromantic</a:t>
            </a: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Not experiencing romantic attraction unless a strong emotional bond has been formed first</a:t>
            </a:r>
            <a:endParaRPr sz="1200">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Compulsory Sexuality and Amatonormativity</a:t>
            </a:r>
            <a:endParaRPr/>
          </a:p>
        </p:txBody>
      </p:sp>
      <p:sp>
        <p:nvSpPr>
          <p:cNvPr id="116" name="Google Shape;116;p18"/>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17" name="Google Shape;117;p18"/>
          <p:cNvPicPr preferRelativeResize="0"/>
          <p:nvPr/>
        </p:nvPicPr>
        <p:blipFill>
          <a:blip r:embed="rId3">
            <a:alphaModFix/>
          </a:blip>
          <a:stretch>
            <a:fillRect/>
          </a:stretch>
        </p:blipFill>
        <p:spPr>
          <a:xfrm>
            <a:off x="0" y="0"/>
            <a:ext cx="9143999" cy="5143500"/>
          </a:xfrm>
          <a:prstGeom prst="rect">
            <a:avLst/>
          </a:prstGeom>
          <a:noFill/>
          <a:ln>
            <a:noFill/>
          </a:ln>
        </p:spPr>
      </p:pic>
      <p:sp>
        <p:nvSpPr>
          <p:cNvPr id="118" name="Google Shape;118;p18"/>
          <p:cNvSpPr txBox="1"/>
          <p:nvPr/>
        </p:nvSpPr>
        <p:spPr>
          <a:xfrm>
            <a:off x="311700" y="618175"/>
            <a:ext cx="7866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dirty="0">
                <a:latin typeface="Helvetica Neue"/>
                <a:ea typeface="Helvetica Neue"/>
                <a:cs typeface="Helvetica Neue"/>
                <a:sym typeface="Helvetica Neue"/>
              </a:rPr>
              <a:t>Compulsory Sexuality and Amatonormativity</a:t>
            </a:r>
            <a:endParaRPr sz="2500" dirty="0">
              <a:latin typeface="Helvetica Neue"/>
              <a:ea typeface="Helvetica Neue"/>
              <a:cs typeface="Helvetica Neue"/>
              <a:sym typeface="Helvetica Neue"/>
            </a:endParaRPr>
          </a:p>
        </p:txBody>
      </p:sp>
      <p:sp>
        <p:nvSpPr>
          <p:cNvPr id="119" name="Google Shape;119;p18"/>
          <p:cNvSpPr txBox="1"/>
          <p:nvPr/>
        </p:nvSpPr>
        <p:spPr>
          <a:xfrm>
            <a:off x="311700" y="1440950"/>
            <a:ext cx="84543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dk1"/>
                </a:solidFill>
                <a:latin typeface="Helvetica Neue"/>
                <a:ea typeface="Helvetica Neue"/>
                <a:cs typeface="Helvetica Neue"/>
                <a:sym typeface="Helvetica Neue"/>
              </a:rPr>
              <a:t>Compulsory Sexuality: “... scholars have begun to use the term compulsory sexuality to describe </a:t>
            </a:r>
            <a:r>
              <a:rPr lang="en" sz="1600" b="1" dirty="0">
                <a:solidFill>
                  <a:schemeClr val="dk1"/>
                </a:solidFill>
                <a:latin typeface="Helvetica Neue"/>
                <a:ea typeface="Helvetica Neue"/>
                <a:cs typeface="Helvetica Neue"/>
                <a:sym typeface="Helvetica Neue"/>
              </a:rPr>
              <a:t>the assumption that all people are sexual</a:t>
            </a:r>
            <a:r>
              <a:rPr lang="en" sz="1600" dirty="0">
                <a:solidFill>
                  <a:schemeClr val="dk1"/>
                </a:solidFill>
                <a:latin typeface="Helvetica Neue"/>
                <a:ea typeface="Helvetica Neue"/>
                <a:cs typeface="Helvetica Neue"/>
                <a:sym typeface="Helvetica Neue"/>
              </a:rPr>
              <a:t> and to describe </a:t>
            </a:r>
            <a:r>
              <a:rPr lang="en" sz="1600" b="1" dirty="0">
                <a:solidFill>
                  <a:schemeClr val="dk1"/>
                </a:solidFill>
                <a:latin typeface="Helvetica Neue"/>
                <a:ea typeface="Helvetica Neue"/>
                <a:cs typeface="Helvetica Neue"/>
                <a:sym typeface="Helvetica Neue"/>
              </a:rPr>
              <a:t>the social norms and practices that both marginalize various forms of nonsexuality and compel people to experience themselves as desiring subjects, take up sexual identities, and engage in sexual activity</a:t>
            </a:r>
            <a:r>
              <a:rPr lang="en" sz="1600" dirty="0">
                <a:solidFill>
                  <a:schemeClr val="dk1"/>
                </a:solidFill>
                <a:latin typeface="Helvetica Neue"/>
                <a:ea typeface="Helvetica Neue"/>
                <a:cs typeface="Helvetica Neue"/>
                <a:sym typeface="Helvetica Neue"/>
              </a:rPr>
              <a:t>.” Kristina Gupta, “Compulsory Sexuality: Evaluating an Emerging Concept”</a:t>
            </a:r>
            <a:endParaRPr sz="16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6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600" dirty="0">
                <a:solidFill>
                  <a:schemeClr val="dk1"/>
                </a:solidFill>
                <a:latin typeface="Helvetica Neue"/>
                <a:ea typeface="Helvetica Neue"/>
                <a:cs typeface="Helvetica Neue"/>
                <a:sym typeface="Helvetica Neue"/>
              </a:rPr>
              <a:t>Amatonormativity: “... the assumptions that </a:t>
            </a:r>
            <a:r>
              <a:rPr lang="en" sz="1600" b="1" dirty="0">
                <a:solidFill>
                  <a:schemeClr val="dk1"/>
                </a:solidFill>
                <a:latin typeface="Helvetica Neue"/>
                <a:ea typeface="Helvetica Neue"/>
                <a:cs typeface="Helvetica Neue"/>
                <a:sym typeface="Helvetica Neue"/>
              </a:rPr>
              <a:t>a central, exclusive, amorous relationship is normal for humans, in that it is a universally shared goal, and that such a relationship is normative, in that it should be aimed at in preference to other relationship types</a:t>
            </a:r>
            <a:r>
              <a:rPr lang="en" sz="1600" dirty="0">
                <a:solidFill>
                  <a:schemeClr val="dk1"/>
                </a:solidFill>
                <a:latin typeface="Helvetica Neue"/>
                <a:ea typeface="Helvetica Neue"/>
                <a:cs typeface="Helvetica Neue"/>
                <a:sym typeface="Helvetica Neue"/>
              </a:rPr>
              <a:t>.</a:t>
            </a:r>
            <a:r>
              <a:rPr lang="en" sz="1600" b="1" dirty="0">
                <a:solidFill>
                  <a:schemeClr val="dk1"/>
                </a:solidFill>
                <a:latin typeface="Helvetica Neue"/>
                <a:ea typeface="Helvetica Neue"/>
                <a:cs typeface="Helvetica Neue"/>
                <a:sym typeface="Helvetica Neue"/>
              </a:rPr>
              <a:t> </a:t>
            </a:r>
            <a:r>
              <a:rPr lang="en" sz="1600" dirty="0">
                <a:solidFill>
                  <a:schemeClr val="dk1"/>
                </a:solidFill>
                <a:latin typeface="Helvetica Neue"/>
                <a:ea typeface="Helvetica Neue"/>
                <a:cs typeface="Helvetica Neue"/>
                <a:sym typeface="Helvetica Neue"/>
              </a:rPr>
              <a:t>… Amatonormativity prompts the sacrifice of other relationships to romantic love and marriage and relegates friendship and solitudinousness to cultural invisibility.” Elizabeth Brake, </a:t>
            </a:r>
            <a:r>
              <a:rPr lang="en" sz="1600" i="1" dirty="0">
                <a:solidFill>
                  <a:schemeClr val="dk1"/>
                </a:solidFill>
                <a:latin typeface="Helvetica Neue"/>
                <a:ea typeface="Helvetica Neue"/>
                <a:cs typeface="Helvetica Neue"/>
                <a:sym typeface="Helvetica Neue"/>
              </a:rPr>
              <a:t>Minimizing Marriage</a:t>
            </a:r>
            <a:endParaRPr sz="1600" i="1" dirty="0">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Intersection with Other Forms of Marginalisation</a:t>
            </a:r>
            <a:endParaRPr dirty="0"/>
          </a:p>
        </p:txBody>
      </p:sp>
      <p:sp>
        <p:nvSpPr>
          <p:cNvPr id="125" name="Google Shape;125;p19"/>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highlight>
                  <a:srgbClr val="FFFFFF"/>
                </a:highlight>
              </a:rPr>
              <a:t>People with other marginalised identities are denied agency over their orientations and their romantic and/or sexual behaviour</a:t>
            </a:r>
            <a:endParaRPr dirty="0">
              <a:highlight>
                <a:srgbClr val="FFFFFF"/>
              </a:highlight>
            </a:endParaRPr>
          </a:p>
          <a:p>
            <a:pPr marL="457200" lvl="0" indent="-342900" algn="l" rtl="0">
              <a:spcBef>
                <a:spcPts val="0"/>
              </a:spcBef>
              <a:spcAft>
                <a:spcPts val="0"/>
              </a:spcAft>
              <a:buSzPts val="1800"/>
              <a:buChar char="●"/>
            </a:pPr>
            <a:r>
              <a:rPr lang="en" dirty="0">
                <a:highlight>
                  <a:srgbClr val="FFFFFF"/>
                </a:highlight>
              </a:rPr>
              <a:t>Many ethnicities are hypersexualised or desexualised, and those stereotypes can make it difficult to identify with or claim an aspec identity</a:t>
            </a:r>
            <a:endParaRPr dirty="0">
              <a:highlight>
                <a:srgbClr val="FFFFFF"/>
              </a:highlight>
            </a:endParaRPr>
          </a:p>
          <a:p>
            <a:pPr marL="457200" lvl="0" indent="-342900" algn="l" rtl="0">
              <a:spcBef>
                <a:spcPts val="0"/>
              </a:spcBef>
              <a:spcAft>
                <a:spcPts val="0"/>
              </a:spcAft>
              <a:buSzPts val="1800"/>
              <a:buChar char="●"/>
            </a:pPr>
            <a:r>
              <a:rPr lang="en" dirty="0">
                <a:highlight>
                  <a:srgbClr val="FFFFFF"/>
                </a:highlight>
              </a:rPr>
              <a:t>Stigma, stereotypes, and desirability politics around body types, gender, disability, and neurodivergence can also impact one’s comfort with an aspec identity</a:t>
            </a:r>
            <a:endParaRPr dirty="0">
              <a:highlight>
                <a:srgbClr val="FFFFFF"/>
              </a:highlight>
            </a:endParaRPr>
          </a:p>
          <a:p>
            <a:pPr marL="457200" lvl="0" indent="-342900" algn="l" rtl="0">
              <a:spcBef>
                <a:spcPts val="0"/>
              </a:spcBef>
              <a:spcAft>
                <a:spcPts val="0"/>
              </a:spcAft>
              <a:buSzPts val="1800"/>
              <a:buChar char="●"/>
            </a:pPr>
            <a:r>
              <a:rPr lang="en" dirty="0">
                <a:highlight>
                  <a:srgbClr val="FFFFFF"/>
                </a:highlight>
              </a:rPr>
              <a:t>Things like lack of interest in sex, romance, and/or committed monogamous relationships are pathologised and listed as disorder criteria</a:t>
            </a:r>
            <a:endParaRPr dirty="0">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Compulsory Sexuality Creates Harm</a:t>
            </a:r>
            <a:endParaRPr dirty="0"/>
          </a:p>
        </p:txBody>
      </p:sp>
      <p:sp>
        <p:nvSpPr>
          <p:cNvPr id="131" name="Google Shape;131;p20"/>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highlight>
                  <a:schemeClr val="lt1"/>
                </a:highlight>
              </a:rPr>
              <a:t>Has a compounding effect on hypersexualisation</a:t>
            </a:r>
            <a:endParaRPr dirty="0">
              <a:highlight>
                <a:schemeClr val="lt1"/>
              </a:highlight>
            </a:endParaRPr>
          </a:p>
          <a:p>
            <a:pPr marL="457200" lvl="0" indent="-342900" algn="l" rtl="0">
              <a:spcBef>
                <a:spcPts val="0"/>
              </a:spcBef>
              <a:spcAft>
                <a:spcPts val="0"/>
              </a:spcAft>
              <a:buSzPts val="1800"/>
              <a:buChar char="●"/>
            </a:pPr>
            <a:r>
              <a:rPr lang="en" dirty="0">
                <a:highlight>
                  <a:schemeClr val="lt1"/>
                </a:highlight>
              </a:rPr>
              <a:t>Upholds pressures to have sex, whether that pressure is internally felt or being applied toward others, potentially coercively</a:t>
            </a:r>
            <a:endParaRPr dirty="0">
              <a:highlight>
                <a:schemeClr val="lt1"/>
              </a:highlight>
            </a:endParaRPr>
          </a:p>
          <a:p>
            <a:pPr marL="457200" lvl="0" indent="-342900" algn="l" rtl="0">
              <a:spcBef>
                <a:spcPts val="0"/>
              </a:spcBef>
              <a:spcAft>
                <a:spcPts val="0"/>
              </a:spcAft>
              <a:buSzPts val="1800"/>
              <a:buChar char="●"/>
            </a:pPr>
            <a:r>
              <a:rPr lang="en" dirty="0">
                <a:highlight>
                  <a:schemeClr val="lt1"/>
                </a:highlight>
              </a:rPr>
              <a:t>Sex is often seen as a biological and/or familial responsibility - as part of couplehood, “having a family,” and continuing family lines - such that a lack of interest may be viewed as something to be dismissed</a:t>
            </a:r>
            <a:endParaRPr dirty="0">
              <a:highlight>
                <a:schemeClr val="lt1"/>
              </a:highlight>
            </a:endParaRPr>
          </a:p>
          <a:p>
            <a:pPr marL="457200" lvl="0" indent="-342900" algn="l" rtl="0">
              <a:spcBef>
                <a:spcPts val="0"/>
              </a:spcBef>
              <a:spcAft>
                <a:spcPts val="0"/>
              </a:spcAft>
              <a:buSzPts val="1800"/>
              <a:buChar char="●"/>
            </a:pPr>
            <a:r>
              <a:rPr lang="en" dirty="0">
                <a:highlight>
                  <a:schemeClr val="lt1"/>
                </a:highlight>
              </a:rPr>
              <a:t>Lack of sex and/or sexual interest is viewed as both a physical and mental health issue</a:t>
            </a:r>
            <a:endParaRPr dirty="0">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7" name="Google Shape;137;p21"/>
          <p:cNvSpPr txBox="1">
            <a:spLocks noGrp="1"/>
          </p:cNvSpPr>
          <p:nvPr>
            <p:ph type="body" idx="1"/>
          </p:nvPr>
        </p:nvSpPr>
        <p:spPr>
          <a:xfrm>
            <a:off x="311700" y="1510400"/>
            <a:ext cx="8520600" cy="307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38" name="Google Shape;138;p21"/>
          <p:cNvPicPr preferRelativeResize="0"/>
          <p:nvPr/>
        </p:nvPicPr>
        <p:blipFill>
          <a:blip r:embed="rId3">
            <a:alphaModFix/>
          </a:blip>
          <a:stretch>
            <a:fillRect/>
          </a:stretch>
        </p:blipFill>
        <p:spPr>
          <a:xfrm>
            <a:off x="43414" y="0"/>
            <a:ext cx="9057172" cy="5143500"/>
          </a:xfrm>
          <a:prstGeom prst="rect">
            <a:avLst/>
          </a:prstGeom>
          <a:noFill/>
          <a:ln>
            <a:noFill/>
          </a:ln>
        </p:spPr>
      </p:pic>
      <p:sp>
        <p:nvSpPr>
          <p:cNvPr id="139" name="Google Shape;139;p21"/>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Amatonormativity Creates Harm</a:t>
            </a:r>
            <a:endParaRPr dirty="0"/>
          </a:p>
        </p:txBody>
      </p:sp>
      <p:sp>
        <p:nvSpPr>
          <p:cNvPr id="140" name="Google Shape;140;p21"/>
          <p:cNvSpPr txBox="1">
            <a:spLocks noGrp="1"/>
          </p:cNvSpPr>
          <p:nvPr>
            <p:ph type="body" idx="1"/>
          </p:nvPr>
        </p:nvSpPr>
        <p:spPr>
          <a:xfrm>
            <a:off x="311700" y="1510400"/>
            <a:ext cx="8520600" cy="299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Devalues nonromantic interpersonal relationships and erodes community</a:t>
            </a:r>
            <a:endParaRPr dirty="0"/>
          </a:p>
          <a:p>
            <a:pPr marL="457200" lvl="0" indent="-342900" algn="l" rtl="0">
              <a:spcBef>
                <a:spcPts val="0"/>
              </a:spcBef>
              <a:spcAft>
                <a:spcPts val="0"/>
              </a:spcAft>
              <a:buSzPts val="1800"/>
              <a:buChar char="●"/>
            </a:pPr>
            <a:r>
              <a:rPr lang="en" dirty="0"/>
              <a:t>Teaches us that we’re not complete on our own, can’t have fulfilling lives without being part of a romantic couple unit, and are better off in an unsatisfactory or even unhealthy relationship than single</a:t>
            </a:r>
            <a:endParaRPr dirty="0"/>
          </a:p>
          <a:p>
            <a:pPr marL="457200" lvl="0" indent="-342900" algn="l" rtl="0">
              <a:spcBef>
                <a:spcPts val="0"/>
              </a:spcBef>
              <a:spcAft>
                <a:spcPts val="0"/>
              </a:spcAft>
              <a:buSzPts val="1800"/>
              <a:buChar char="●"/>
            </a:pPr>
            <a:r>
              <a:rPr lang="en" dirty="0"/>
              <a:t>Engineers artificial scarcity around romance, sex, physical affection, emotional intimacy, support structures, and other forms of care</a:t>
            </a:r>
            <a:endParaRPr dirty="0"/>
          </a:p>
          <a:p>
            <a:pPr marL="457200" lvl="0" indent="-342900" algn="l" rtl="0">
              <a:spcBef>
                <a:spcPts val="0"/>
              </a:spcBef>
              <a:spcAft>
                <a:spcPts val="0"/>
              </a:spcAft>
              <a:buSzPts val="1800"/>
              <a:buChar char="●"/>
            </a:pPr>
            <a:r>
              <a:rPr lang="en" dirty="0"/>
              <a:t>Directly supports sex-negative attitudes and gender role stereotyping</a:t>
            </a:r>
            <a:endParaRPr dirty="0"/>
          </a:p>
          <a:p>
            <a:pPr marL="457200" lvl="0" indent="-342900" algn="l" rtl="0">
              <a:spcBef>
                <a:spcPts val="0"/>
              </a:spcBef>
              <a:spcAft>
                <a:spcPts val="0"/>
              </a:spcAft>
              <a:buSzPts val="1800"/>
              <a:buChar char="●"/>
            </a:pPr>
            <a:r>
              <a:rPr lang="en" dirty="0"/>
              <a:t>Western cultural hegemony that falsely universalises patriarchal and white supremacist ideals</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4A4A4A"/>
      </a:dk2>
      <a:lt2>
        <a:srgbClr val="EEEEEE"/>
      </a:lt2>
      <a:accent1>
        <a:srgbClr val="275A93"/>
      </a:accent1>
      <a:accent2>
        <a:srgbClr val="212121"/>
      </a:accent2>
      <a:accent3>
        <a:srgbClr val="78909C"/>
      </a:accent3>
      <a:accent4>
        <a:srgbClr val="E64F3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10578</Words>
  <Application>Microsoft Office PowerPoint</Application>
  <PresentationFormat>On-screen Show (16:9)</PresentationFormat>
  <Paragraphs>658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Helvetica Neue</vt:lpstr>
      <vt:lpstr>Symbol</vt:lpstr>
      <vt:lpstr>Times New Roman</vt:lpstr>
      <vt:lpstr>Verdana</vt:lpstr>
      <vt:lpstr>Simple Light</vt:lpstr>
      <vt:lpstr>Safe Spaces for Aros and Aces</vt:lpstr>
      <vt:lpstr>PowerPoint Presentation</vt:lpstr>
      <vt:lpstr>PowerPoint Presentation</vt:lpstr>
      <vt:lpstr>PowerPoint Presentation</vt:lpstr>
      <vt:lpstr>PowerPoint Presentation</vt:lpstr>
      <vt:lpstr>Compulsory Sexuality and Amatonormativity</vt:lpstr>
      <vt:lpstr>Intersection with Other Forms of Marginalisation</vt:lpstr>
      <vt:lpstr>How Compulsory Sexuality Creates Harm</vt:lpstr>
      <vt:lpstr>PowerPoint Presentation</vt:lpstr>
      <vt:lpstr>PowerPoint Presentation</vt:lpstr>
      <vt:lpstr>PowerPoint Presentation</vt:lpstr>
      <vt:lpstr>PowerPoint Presentation</vt:lpstr>
      <vt:lpstr>PowerPoint Presentation</vt:lpstr>
      <vt:lpstr>Building Youth Resilience</vt:lpstr>
      <vt:lpstr>Research</vt:lpstr>
      <vt:lpstr>Inclusion</vt:lpstr>
      <vt:lpstr>Media</vt:lpstr>
      <vt:lpstr>Community &amp; Skill Building Programming</vt:lpstr>
      <vt:lpstr>Aspec Community Building</vt:lpstr>
      <vt:lpstr>Intellectual Freedom</vt:lpstr>
      <vt:lpstr>Medical Care and Estate Planning</vt:lpstr>
      <vt:lpstr>Collections: Starter Pack Recommendations</vt:lpstr>
      <vt:lpstr>Starter Pack for Adult Staff: Deconstructing Amatonormativity &amp; Singlism</vt:lpstr>
      <vt:lpstr>Starter Pack for Adult Staff: Deconstructing Amatonormativity &amp; Singlism</vt:lpstr>
      <vt:lpstr>Starter Pack: Ace &amp; Aro Books for Teens Nonfiction</vt:lpstr>
      <vt:lpstr>Starter Pack: Ace &amp; Aro Books for Teens Aro Fiction</vt:lpstr>
      <vt:lpstr>Starter Pack: Ace &amp; Aro Books for Teens Ace Fiction</vt:lpstr>
      <vt:lpstr>Advanced Pack: Ace &amp; Aro Fiction Books For Older Teens</vt:lpstr>
      <vt:lpstr>Starter Pack: Ace &amp; Aro Representation in Popular Media </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Spaces for Aros and Aces</dc:title>
  <dc:creator>I Nathan</dc:creator>
  <cp:lastModifiedBy>Isabel Nathan</cp:lastModifiedBy>
  <cp:revision>20</cp:revision>
  <dcterms:modified xsi:type="dcterms:W3CDTF">2021-12-02T04:15:27Z</dcterms:modified>
</cp:coreProperties>
</file>