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86" r:id="rId6"/>
    <p:sldId id="285" r:id="rId7"/>
    <p:sldId id="269" r:id="rId8"/>
    <p:sldId id="270" r:id="rId9"/>
    <p:sldId id="271" r:id="rId10"/>
    <p:sldId id="272" r:id="rId11"/>
    <p:sldId id="277" r:id="rId12"/>
    <p:sldId id="276" r:id="rId13"/>
    <p:sldId id="283" r:id="rId14"/>
    <p:sldId id="282" r:id="rId15"/>
    <p:sldId id="278" r:id="rId16"/>
    <p:sldId id="287" r:id="rId17"/>
    <p:sldId id="281" r:id="rId18"/>
    <p:sldId id="280" r:id="rId19"/>
    <p:sldId id="273" r:id="rId20"/>
  </p:sldIdLst>
  <p:sldSz cx="9144000" cy="5143500" type="screen16x9"/>
  <p:notesSz cx="6858000" cy="9144000"/>
  <p:embeddedFontLst>
    <p:embeddedFont>
      <p:font typeface="Tahoma" pitchFamily="34" charset="0"/>
      <p:regular r:id="rId22"/>
      <p:bold r:id="rId23"/>
    </p:embeddedFont>
    <p:embeddedFont>
      <p:font typeface="Wingdings 3" pitchFamily="18" charset="2"/>
      <p:regular r:id="rId24"/>
    </p:embeddedFont>
    <p:embeddedFont>
      <p:font typeface="Helvetica Neue" charset="0"/>
      <p:regular r:id="rId25"/>
      <p:bold r:id="rId26"/>
      <p:italic r:id="rId27"/>
      <p:boldItalic r:id="rId28"/>
    </p:embeddedFont>
    <p:embeddedFont>
      <p:font typeface="Rockwell" pitchFamily="18" charset="0"/>
      <p:regular r:id="rId29"/>
      <p:bold r:id="rId30"/>
      <p:italic r:id="rId31"/>
      <p:boldItalic r:id="rId32"/>
    </p:embeddedFont>
    <p:embeddedFont>
      <p:font typeface="Calibri" pitchFamily="34" charset="0"/>
      <p:regular r:id="rId33"/>
      <p:bold r:id="rId34"/>
      <p:italic r:id="rId35"/>
      <p:boldItalic r:id="rId36"/>
    </p:embeddedFont>
    <p:embeddedFont>
      <p:font typeface="Verdana"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57" autoAdjust="0"/>
  </p:normalViewPr>
  <p:slideViewPr>
    <p:cSldViewPr snapToGrid="0">
      <p:cViewPr varScale="1">
        <p:scale>
          <a:sx n="52" d="100"/>
          <a:sy n="52" d="100"/>
        </p:scale>
        <p:origin x="-762" y="-96"/>
      </p:cViewPr>
      <p:guideLst>
        <p:guide orient="horz" pos="1620"/>
        <p:guide pos="2880"/>
      </p:guideLst>
    </p:cSldViewPr>
  </p:slideViewPr>
  <p:notesTextViewPr>
    <p:cViewPr>
      <p:scale>
        <a:sx n="75" d="100"/>
        <a:sy n="75" d="100"/>
      </p:scale>
      <p:origin x="0" y="732"/>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8961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smtClean="0">
                <a:latin typeface="Verdana" pitchFamily="34" charset="0"/>
                <a:ea typeface="Verdana" pitchFamily="34" charset="0"/>
                <a:cs typeface="Verdana" pitchFamily="34" charset="0"/>
              </a:rPr>
              <a:t>Content warnings:</a:t>
            </a:r>
            <a:r>
              <a:rPr lang="en-US" sz="1000" baseline="0" smtClean="0">
                <a:latin typeface="Verdana" pitchFamily="34" charset="0"/>
                <a:ea typeface="Verdana" pitchFamily="34" charset="0"/>
                <a:cs typeface="Verdana" pitchFamily="34" charset="0"/>
              </a:rPr>
              <a:t> This presentation mentions sensitive topics such as discussions of sexual violence, racism, and other forms of bigotry and violence</a:t>
            </a:r>
            <a:endParaRPr sz="1000">
              <a:latin typeface="Verdana" pitchFamily="34" charset="0"/>
              <a:ea typeface="Verdana" pitchFamily="34" charset="0"/>
              <a:cs typeface="Verdana" pitchFamily="34" charset="0"/>
            </a:endParaRPr>
          </a:p>
        </p:txBody>
      </p:sp>
      <p:sp>
        <p:nvSpPr>
          <p:cNvPr id="103" name="Google Shape;1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b="0" smtClean="0">
                <a:latin typeface="Verdana" pitchFamily="34" charset="0"/>
                <a:ea typeface="Verdana" pitchFamily="34" charset="0"/>
                <a:cs typeface="Verdana" pitchFamily="34" charset="0"/>
              </a:rPr>
              <a:t>Legal moralism</a:t>
            </a:r>
            <a:r>
              <a:rPr lang="en-US" sz="1000" b="0" baseline="0" smtClean="0">
                <a:latin typeface="Verdana" pitchFamily="34" charset="0"/>
                <a:ea typeface="Verdana" pitchFamily="34" charset="0"/>
                <a:cs typeface="Verdana" pitchFamily="34" charset="0"/>
              </a:rPr>
              <a:t> also used to attack </a:t>
            </a:r>
            <a:r>
              <a:rPr lang="en-US" sz="1000" b="1" smtClean="0">
                <a:latin typeface="Verdana" pitchFamily="34" charset="0"/>
                <a:ea typeface="Verdana" pitchFamily="34" charset="0"/>
                <a:cs typeface="Verdana" pitchFamily="34" charset="0"/>
              </a:rPr>
              <a:t>sex worker rights</a:t>
            </a:r>
            <a:r>
              <a:rPr lang="en-US" sz="1000" smtClean="0">
                <a:latin typeface="Verdana" pitchFamily="34" charset="0"/>
                <a:ea typeface="Verdana" pitchFamily="34" charset="0"/>
                <a:cs typeface="Verdana" pitchFamily="34" charset="0"/>
              </a:rPr>
              <a:t> (e.g. SESTA/FOSTA), </a:t>
            </a:r>
            <a:r>
              <a:rPr lang="en-US" sz="1000" b="1" smtClean="0">
                <a:latin typeface="Verdana" pitchFamily="34" charset="0"/>
                <a:ea typeface="Verdana" pitchFamily="34" charset="0"/>
                <a:cs typeface="Verdana" pitchFamily="34" charset="0"/>
              </a:rPr>
              <a:t>internet privacy and Fourth Amendment rights</a:t>
            </a:r>
            <a:r>
              <a:rPr lang="en-US" sz="1000" smtClean="0">
                <a:latin typeface="Verdana" pitchFamily="34" charset="0"/>
                <a:ea typeface="Verdana" pitchFamily="34" charset="0"/>
                <a:cs typeface="Verdana" pitchFamily="34" charset="0"/>
              </a:rPr>
              <a:t> (e.g. EARN IT), </a:t>
            </a:r>
            <a:r>
              <a:rPr lang="en-US" sz="1000" b="1" smtClean="0">
                <a:latin typeface="Verdana" pitchFamily="34" charset="0"/>
                <a:ea typeface="Verdana" pitchFamily="34" charset="0"/>
                <a:cs typeface="Verdana" pitchFamily="34" charset="0"/>
              </a:rPr>
              <a:t>reproductive rights</a:t>
            </a:r>
            <a:r>
              <a:rPr lang="en-US" sz="1000" smtClean="0">
                <a:latin typeface="Verdana" pitchFamily="34" charset="0"/>
                <a:ea typeface="Verdana" pitchFamily="34" charset="0"/>
                <a:cs typeface="Verdana" pitchFamily="34" charset="0"/>
              </a:rPr>
              <a:t> (e.g. targeted restrictions on abortion providers), </a:t>
            </a:r>
            <a:r>
              <a:rPr lang="en-US" sz="1000" b="1" smtClean="0">
                <a:latin typeface="Verdana" pitchFamily="34" charset="0"/>
                <a:ea typeface="Verdana" pitchFamily="34" charset="0"/>
                <a:cs typeface="Verdana" pitchFamily="34" charset="0"/>
              </a:rPr>
              <a:t>sex outside of marriage</a:t>
            </a:r>
            <a:r>
              <a:rPr lang="en-US" sz="1000" smtClean="0">
                <a:latin typeface="Verdana" pitchFamily="34" charset="0"/>
                <a:ea typeface="Verdana" pitchFamily="34" charset="0"/>
                <a:cs typeface="Verdana" pitchFamily="34" charset="0"/>
              </a:rPr>
              <a:t> (e.g. fornication, adultery, and sodomy laws; mandating of abstinence-only sex "education"; discrimination against "illegitimate" children), predominantly </a:t>
            </a:r>
            <a:r>
              <a:rPr lang="en-US" sz="1000" b="1" smtClean="0">
                <a:latin typeface="Verdana" pitchFamily="34" charset="0"/>
                <a:ea typeface="Verdana" pitchFamily="34" charset="0"/>
                <a:cs typeface="Verdana" pitchFamily="34" charset="0"/>
              </a:rPr>
              <a:t>poor communities and people of colour</a:t>
            </a:r>
            <a:r>
              <a:rPr lang="en-US" sz="1000" smtClean="0">
                <a:latin typeface="Verdana" pitchFamily="34" charset="0"/>
                <a:ea typeface="Verdana" pitchFamily="34" charset="0"/>
                <a:cs typeface="Verdana" pitchFamily="34" charset="0"/>
              </a:rPr>
              <a:t> (e.g. voting restrictions, targeted immigration restrictions, the "war on drugs"), and many other individual rights and marginalised groups.</a:t>
            </a:r>
          </a:p>
          <a:p>
            <a:pPr marL="0" lvl="0" indent="0" algn="l" rtl="0">
              <a:spcBef>
                <a:spcPts val="0"/>
              </a:spcBef>
              <a:spcAft>
                <a:spcPts val="0"/>
              </a:spcAft>
              <a:buNone/>
            </a:pPr>
            <a:endParaRPr lang="en-US" sz="1000" smtClean="0">
              <a:latin typeface="Verdana" pitchFamily="34" charset="0"/>
              <a:ea typeface="Verdana" pitchFamily="34" charset="0"/>
              <a:cs typeface="Verdana" pitchFamily="34" charset="0"/>
            </a:endParaRPr>
          </a:p>
          <a:p>
            <a:pPr marL="0" lvl="0" indent="0" algn="l" rtl="0">
              <a:spcBef>
                <a:spcPts val="0"/>
              </a:spcBef>
              <a:spcAft>
                <a:spcPts val="0"/>
              </a:spcAft>
              <a:buNone/>
            </a:pPr>
            <a:r>
              <a:rPr lang="en-US" sz="1000" smtClean="0">
                <a:latin typeface="Verdana" pitchFamily="34" charset="0"/>
                <a:ea typeface="Verdana" pitchFamily="34" charset="0"/>
                <a:cs typeface="Verdana" pitchFamily="34" charset="0"/>
              </a:rPr>
              <a:t>Around time period of Page Act, Asian (mostly</a:t>
            </a:r>
            <a:r>
              <a:rPr lang="en-US" sz="1000" baseline="0" smtClean="0">
                <a:latin typeface="Verdana" pitchFamily="34" charset="0"/>
                <a:ea typeface="Verdana" pitchFamily="34" charset="0"/>
                <a:cs typeface="Verdana" pitchFamily="34" charset="0"/>
              </a:rPr>
              <a:t> Chinese) men viewed as bachelors/sexually deviant for not settling down &amp; establishing nuclear family units (as they were legally prohibited from doing so)</a:t>
            </a:r>
            <a:endParaRPr sz="1000">
              <a:latin typeface="Verdana" pitchFamily="34" charset="0"/>
              <a:ea typeface="Verdana" pitchFamily="34" charset="0"/>
              <a:cs typeface="Verdana" pitchFamily="34" charset="0"/>
            </a:endParaRPr>
          </a:p>
        </p:txBody>
      </p:sp>
      <p:sp>
        <p:nvSpPr>
          <p:cNvPr id="219" name="Google Shape;2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1" smtClean="0">
                <a:latin typeface="Verdana" pitchFamily="34" charset="0"/>
                <a:ea typeface="Verdana" pitchFamily="34" charset="0"/>
                <a:cs typeface="Verdana" pitchFamily="34" charset="0"/>
              </a:rPr>
              <a:t>Medical care and estate planning</a:t>
            </a:r>
            <a:r>
              <a:rPr lang="en-US" sz="1000" smtClean="0">
                <a:latin typeface="Verdana" pitchFamily="34" charset="0"/>
                <a:ea typeface="Verdana" pitchFamily="34" charset="0"/>
                <a:cs typeface="Verdana" pitchFamily="34" charset="0"/>
              </a:rPr>
              <a:t> requires people to rely on others for support, normatively their nuclear family - kids rely on their parents, then spouses rely on each other, and eventually parents rely on their kids</a:t>
            </a:r>
          </a:p>
          <a:p>
            <a:pPr marL="628650" marR="0" lvl="1"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aseline="0" smtClean="0">
                <a:latin typeface="Verdana" pitchFamily="34" charset="0"/>
                <a:ea typeface="Verdana" pitchFamily="34" charset="0"/>
                <a:cs typeface="Verdana" pitchFamily="34" charset="0"/>
                <a:sym typeface="Verdana"/>
              </a:rPr>
              <a:t>Leaves people vulnerable to the </a:t>
            </a:r>
            <a:r>
              <a:rPr lang="en-US" sz="1000" b="1" baseline="0" smtClean="0">
                <a:latin typeface="Verdana" pitchFamily="34" charset="0"/>
                <a:ea typeface="Verdana" pitchFamily="34" charset="0"/>
                <a:cs typeface="Verdana" pitchFamily="34" charset="0"/>
                <a:sym typeface="Verdana"/>
              </a:rPr>
              <a:t>parental lottery</a:t>
            </a:r>
          </a:p>
          <a:p>
            <a:pPr marL="628650" marR="0" lvl="1"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aseline="0" smtClean="0">
                <a:latin typeface="Verdana" pitchFamily="34" charset="0"/>
                <a:ea typeface="Verdana" pitchFamily="34" charset="0"/>
                <a:cs typeface="Verdana" pitchFamily="34" charset="0"/>
                <a:sym typeface="Verdana"/>
              </a:rPr>
              <a:t>Children rendered reliant on nuclear family for care</a:t>
            </a:r>
          </a:p>
          <a:p>
            <a:pPr marL="628650" marR="0" lvl="1"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aseline="0" smtClean="0">
                <a:latin typeface="Verdana" pitchFamily="34" charset="0"/>
                <a:ea typeface="Verdana" pitchFamily="34" charset="0"/>
                <a:cs typeface="Verdana" pitchFamily="34" charset="0"/>
                <a:sym typeface="Verdana"/>
              </a:rPr>
              <a:t>Nonconformity to cisheteronormativity, amatonormativity, gender roles, neurotypical expectations, etc. risks </a:t>
            </a:r>
            <a:r>
              <a:rPr lang="en-US" sz="1000" b="1" baseline="0" smtClean="0">
                <a:latin typeface="Verdana" pitchFamily="34" charset="0"/>
                <a:ea typeface="Verdana" pitchFamily="34" charset="0"/>
                <a:cs typeface="Verdana" pitchFamily="34" charset="0"/>
                <a:sym typeface="Verdana"/>
              </a:rPr>
              <a:t>familial rejection</a:t>
            </a:r>
          </a:p>
          <a:p>
            <a:pPr marL="628650" marR="0" lvl="1"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0" baseline="0" smtClean="0">
                <a:latin typeface="Verdana" pitchFamily="34" charset="0"/>
                <a:ea typeface="Verdana" pitchFamily="34" charset="0"/>
                <a:cs typeface="Verdana" pitchFamily="34" charset="0"/>
                <a:sym typeface="Verdana"/>
              </a:rPr>
              <a:t>Y</a:t>
            </a:r>
            <a:r>
              <a:rPr lang="en-US" sz="1000" b="0" smtClean="0">
                <a:latin typeface="Verdana" pitchFamily="34" charset="0"/>
                <a:ea typeface="Verdana" pitchFamily="34" charset="0"/>
                <a:cs typeface="Verdana" pitchFamily="34" charset="0"/>
                <a:sym typeface="Wingdings 3"/>
              </a:rPr>
              <a:t>outh with marginalised</a:t>
            </a:r>
            <a:r>
              <a:rPr lang="en-US" sz="1000" b="0" baseline="0" smtClean="0">
                <a:latin typeface="Verdana" pitchFamily="34" charset="0"/>
                <a:ea typeface="Verdana" pitchFamily="34" charset="0"/>
                <a:cs typeface="Verdana" pitchFamily="34" charset="0"/>
                <a:sym typeface="Wingdings 3"/>
              </a:rPr>
              <a:t> identities may be left </a:t>
            </a:r>
            <a:r>
              <a:rPr lang="en-US" sz="1000" b="1" baseline="0" smtClean="0">
                <a:latin typeface="Verdana" pitchFamily="34" charset="0"/>
                <a:ea typeface="Verdana" pitchFamily="34" charset="0"/>
                <a:cs typeface="Verdana" pitchFamily="34" charset="0"/>
                <a:sym typeface="Wingdings 3"/>
              </a:rPr>
              <a:t>without support</a:t>
            </a:r>
          </a:p>
          <a:p>
            <a:pPr marL="628650" marR="0" lvl="1"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0" baseline="0" smtClean="0">
                <a:latin typeface="Verdana" pitchFamily="34" charset="0"/>
                <a:ea typeface="Verdana" pitchFamily="34" charset="0"/>
                <a:cs typeface="Verdana" pitchFamily="34" charset="0"/>
                <a:sym typeface="Wingdings 3"/>
              </a:rPr>
              <a:t>This is what we mean when we say the nuclear family reproduces class, compulsory sexuality, amatonormativity, and gender roles</a:t>
            </a:r>
            <a:endParaRPr lang="en-US" sz="1000" b="0" smtClean="0">
              <a:latin typeface="Verdana" pitchFamily="34" charset="0"/>
              <a:ea typeface="Verdana" pitchFamily="34" charset="0"/>
              <a:cs typeface="Verdana" pitchFamily="34" charset="0"/>
            </a:endParaRPr>
          </a:p>
          <a:p>
            <a:pPr marL="171450" lvl="0" indent="-171450" algn="l" rtl="0">
              <a:lnSpc>
                <a:spcPct val="100000"/>
              </a:lnSpc>
              <a:spcBef>
                <a:spcPts val="0"/>
              </a:spcBef>
              <a:spcAft>
                <a:spcPts val="600"/>
              </a:spcAft>
              <a:buClr>
                <a:schemeClr val="dk1"/>
              </a:buClr>
              <a:buSzPts val="1200"/>
              <a:buFont typeface="Arial"/>
              <a:buChar char="•"/>
            </a:pPr>
            <a:r>
              <a:rPr lang="en-US" sz="1000" baseline="0" smtClean="0">
                <a:latin typeface="Verdana" pitchFamily="34" charset="0"/>
                <a:ea typeface="Verdana" pitchFamily="34" charset="0"/>
                <a:cs typeface="Verdana" pitchFamily="34" charset="0"/>
                <a:sym typeface="Verdana"/>
              </a:rPr>
              <a:t>We say caring is privatised because when the state assigns care responsibilities to the nuclear family, it can wash its hands of responsibility for social welfare</a:t>
            </a:r>
          </a:p>
          <a:p>
            <a:pPr marL="171450" lvl="0" indent="-171450" algn="l" rtl="0">
              <a:lnSpc>
                <a:spcPct val="100000"/>
              </a:lnSpc>
              <a:spcBef>
                <a:spcPts val="0"/>
              </a:spcBef>
              <a:spcAft>
                <a:spcPts val="600"/>
              </a:spcAft>
              <a:buClr>
                <a:schemeClr val="dk1"/>
              </a:buClr>
              <a:buSzPts val="1200"/>
              <a:buFont typeface="Arial"/>
              <a:buChar char="•"/>
            </a:pPr>
            <a:r>
              <a:rPr lang="en-US" sz="1000" baseline="0" smtClean="0">
                <a:latin typeface="Verdana" pitchFamily="34" charset="0"/>
                <a:ea typeface="Verdana" pitchFamily="34" charset="0"/>
                <a:cs typeface="Verdana" pitchFamily="34" charset="0"/>
                <a:sym typeface="Verdana"/>
              </a:rPr>
              <a:t>Nuclear </a:t>
            </a:r>
            <a:r>
              <a:rPr lang="en-US" sz="1000" baseline="0" smtClean="0">
                <a:latin typeface="Verdana" pitchFamily="34" charset="0"/>
                <a:ea typeface="Verdana" pitchFamily="34" charset="0"/>
                <a:cs typeface="Verdana" pitchFamily="34" charset="0"/>
                <a:sym typeface="Verdana"/>
              </a:rPr>
              <a:t>family ideal is western cultural hegemony; recognise that multigenerational households/extended families &amp; kin networks often the norm in other cultures and there are many other ways/scripts of living if we look outside that bubble – for example, only ~17% of human cultures are strictly monogamous</a:t>
            </a:r>
          </a:p>
          <a:p>
            <a:pPr marL="628650" lvl="1" indent="-171450" algn="l" rtl="0">
              <a:lnSpc>
                <a:spcPct val="100000"/>
              </a:lnSpc>
              <a:spcBef>
                <a:spcPts val="0"/>
              </a:spcBef>
              <a:spcAft>
                <a:spcPts val="600"/>
              </a:spcAft>
              <a:buClr>
                <a:schemeClr val="dk1"/>
              </a:buClr>
              <a:buSzPts val="1200"/>
              <a:buFont typeface="Arial"/>
              <a:buChar char="•"/>
            </a:pPr>
            <a:r>
              <a:rPr lang="en-US" sz="1000" baseline="0" smtClean="0">
                <a:latin typeface="Verdana" pitchFamily="34" charset="0"/>
                <a:ea typeface="Verdana" pitchFamily="34" charset="0"/>
                <a:cs typeface="Verdana" pitchFamily="34" charset="0"/>
                <a:sym typeface="Verdana"/>
              </a:rPr>
              <a:t>This upholds capitalism – isolation &amp; lack of extended support structures means </a:t>
            </a:r>
            <a:r>
              <a:rPr lang="en-US" sz="1000" b="1" baseline="0" smtClean="0">
                <a:latin typeface="Verdana" pitchFamily="34" charset="0"/>
                <a:ea typeface="Verdana" pitchFamily="34" charset="0"/>
                <a:cs typeface="Verdana" pitchFamily="34" charset="0"/>
                <a:sym typeface="Verdana"/>
              </a:rPr>
              <a:t>less ability to task share &amp; more money spent</a:t>
            </a:r>
            <a:r>
              <a:rPr lang="en-US" sz="1000" baseline="0" smtClean="0">
                <a:latin typeface="Verdana" pitchFamily="34" charset="0"/>
                <a:ea typeface="Verdana" pitchFamily="34" charset="0"/>
                <a:cs typeface="Verdana" pitchFamily="34" charset="0"/>
                <a:sym typeface="Verdana"/>
              </a:rPr>
              <a:t> (e.g. buying food instead of cooking, having to pay for childcare, etc.) &amp; </a:t>
            </a:r>
            <a:r>
              <a:rPr lang="en-US" sz="1000" b="1" baseline="0" smtClean="0">
                <a:latin typeface="Verdana" pitchFamily="34" charset="0"/>
                <a:ea typeface="Verdana" pitchFamily="34" charset="0"/>
                <a:cs typeface="Verdana" pitchFamily="34" charset="0"/>
                <a:sym typeface="Verdana"/>
              </a:rPr>
              <a:t>less time/ability for community organising</a:t>
            </a:r>
            <a:r>
              <a:rPr lang="en-US" sz="1000" baseline="0" smtClean="0">
                <a:latin typeface="Verdana" pitchFamily="34" charset="0"/>
                <a:ea typeface="Verdana" pitchFamily="34" charset="0"/>
                <a:cs typeface="Verdana" pitchFamily="34" charset="0"/>
                <a:sym typeface="Verdana"/>
              </a:rPr>
              <a:t> (which means less solidarity, movement building, ability to threaten oppressive systems)</a:t>
            </a:r>
          </a:p>
          <a:p>
            <a:pPr marL="171450" lvl="0"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Reinforces </a:t>
            </a:r>
            <a:r>
              <a:rPr lang="en-US" sz="1000" baseline="0" smtClean="0">
                <a:latin typeface="Verdana" pitchFamily="34" charset="0"/>
                <a:ea typeface="Verdana" pitchFamily="34" charset="0"/>
                <a:cs typeface="Verdana" pitchFamily="34" charset="0"/>
                <a:sym typeface="Verdana"/>
              </a:rPr>
              <a:t>view that parents are authorities over their children </a:t>
            </a:r>
            <a:r>
              <a:rPr lang="en-US" sz="1000" b="1" smtClean="0">
                <a:latin typeface="Verdana" pitchFamily="34" charset="0"/>
                <a:ea typeface="Verdana" pitchFamily="34" charset="0"/>
                <a:cs typeface="Verdana" pitchFamily="34" charset="0"/>
                <a:sym typeface="Wingdings 3"/>
              </a:rPr>
              <a:t></a:t>
            </a:r>
            <a:r>
              <a:rPr lang="en-US" sz="1000" b="0" baseline="0" smtClean="0">
                <a:latin typeface="Verdana" pitchFamily="34" charset="0"/>
                <a:ea typeface="Verdana" pitchFamily="34" charset="0"/>
                <a:cs typeface="Verdana" pitchFamily="34" charset="0"/>
                <a:sym typeface="Wingdings 3"/>
              </a:rPr>
              <a:t> children </a:t>
            </a:r>
            <a:r>
              <a:rPr lang="en-US" sz="1000" b="1" baseline="0" smtClean="0">
                <a:latin typeface="Verdana" pitchFamily="34" charset="0"/>
                <a:ea typeface="Verdana" pitchFamily="34" charset="0"/>
                <a:cs typeface="Verdana" pitchFamily="34" charset="0"/>
                <a:sym typeface="Wingdings 3"/>
              </a:rPr>
              <a:t>denied rights to self determination</a:t>
            </a:r>
            <a:r>
              <a:rPr lang="en-US" sz="1000" b="0" baseline="0" smtClean="0">
                <a:latin typeface="Verdana" pitchFamily="34" charset="0"/>
                <a:ea typeface="Verdana" pitchFamily="34" charset="0"/>
                <a:cs typeface="Verdana" pitchFamily="34" charset="0"/>
                <a:sym typeface="Wingdings 3"/>
              </a:rPr>
              <a:t>, less able to recognise abuse or enforce boundaries, taught that their consent does not matter around people who are more powerful than them</a:t>
            </a:r>
            <a:endParaRPr lang="en-US" sz="1000" smtClean="0">
              <a:latin typeface="Verdana" pitchFamily="34" charset="0"/>
              <a:ea typeface="Verdana" pitchFamily="34" charset="0"/>
              <a:cs typeface="Verdana" pitchFamily="34" charset="0"/>
              <a:sym typeface="Verdana"/>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468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smtClean="0">
                <a:latin typeface="Verdana" pitchFamily="34" charset="0"/>
                <a:ea typeface="Verdana" pitchFamily="34" charset="0"/>
                <a:cs typeface="Verdana" pitchFamily="34" charset="0"/>
              </a:rPr>
              <a:t>Neoliberal</a:t>
            </a:r>
            <a:r>
              <a:rPr lang="en-US" sz="1000" smtClean="0">
                <a:latin typeface="Verdana" pitchFamily="34" charset="0"/>
                <a:ea typeface="Verdana" pitchFamily="34" charset="0"/>
                <a:cs typeface="Verdana" pitchFamily="34" charset="0"/>
              </a:rPr>
              <a:t>: favoring policies that promote </a:t>
            </a:r>
            <a:r>
              <a:rPr lang="en-US" sz="1000" b="1" smtClean="0">
                <a:latin typeface="Verdana" pitchFamily="34" charset="0"/>
                <a:ea typeface="Verdana" pitchFamily="34" charset="0"/>
                <a:cs typeface="Verdana" pitchFamily="34" charset="0"/>
              </a:rPr>
              <a:t>free-market capitalism, deregulation, and reduction in government spending</a:t>
            </a:r>
            <a:r>
              <a:rPr lang="en-US" sz="1000" smtClean="0">
                <a:latin typeface="Verdana" pitchFamily="34" charset="0"/>
                <a:ea typeface="Verdana" pitchFamily="34" charset="0"/>
                <a:cs typeface="Verdana" pitchFamily="34" charset="0"/>
              </a:rPr>
              <a:t>.  Neoliberalism was popularized in the late 20th century by political figures such as Thatcher and Reagan and also by global financial</a:t>
            </a:r>
            <a:r>
              <a:rPr lang="en-US" sz="1000" baseline="0" smtClean="0">
                <a:latin typeface="Verdana" pitchFamily="34" charset="0"/>
                <a:ea typeface="Verdana" pitchFamily="34" charset="0"/>
                <a:cs typeface="Verdana" pitchFamily="34" charset="0"/>
              </a:rPr>
              <a:t> institutions</a:t>
            </a:r>
            <a:r>
              <a:rPr lang="en-US" sz="1000" smtClean="0">
                <a:latin typeface="Verdana" pitchFamily="34" charset="0"/>
                <a:ea typeface="Verdana" pitchFamily="34" charset="0"/>
                <a:cs typeface="Verdana" pitchFamily="34" charset="0"/>
              </a:rPr>
              <a:t>.</a:t>
            </a: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00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1" i="0" u="none" strike="noStrike" cap="none" smtClean="0">
                <a:solidFill>
                  <a:schemeClr val="dk1"/>
                </a:solidFill>
                <a:effectLst/>
                <a:latin typeface="Verdana" pitchFamily="34" charset="0"/>
                <a:ea typeface="Verdana" pitchFamily="34" charset="0"/>
                <a:cs typeface="Verdana" pitchFamily="34" charset="0"/>
                <a:sym typeface="Calibri"/>
              </a:rPr>
              <a:t>Neoliberal individualism</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refers to an expectation of complete </a:t>
            </a:r>
            <a:r>
              <a:rPr lang="en-US" sz="1000" b="1" i="0" u="none" strike="noStrike" cap="none" smtClean="0">
                <a:solidFill>
                  <a:schemeClr val="dk1"/>
                </a:solidFill>
                <a:effectLst/>
                <a:latin typeface="Verdana" pitchFamily="34" charset="0"/>
                <a:ea typeface="Verdana" pitchFamily="34" charset="0"/>
                <a:cs typeface="Verdana" pitchFamily="34" charset="0"/>
                <a:sym typeface="Calibri"/>
              </a:rPr>
              <a:t>self-sufficiency and productivity</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Adults, whether single or within a nuclear family, are expected to be productive and completely able to financially, emotionally, and physically support themselves (and possibly any children).  This leads to 1) any governmental body being able to step back and </a:t>
            </a:r>
            <a:r>
              <a:rPr lang="en-US" sz="1000" b="1" i="0" u="none" strike="noStrike" cap="none" smtClean="0">
                <a:solidFill>
                  <a:schemeClr val="dk1"/>
                </a:solidFill>
                <a:effectLst/>
                <a:latin typeface="Verdana" pitchFamily="34" charset="0"/>
                <a:ea typeface="Verdana" pitchFamily="34" charset="0"/>
                <a:cs typeface="Verdana" pitchFamily="34" charset="0"/>
                <a:sym typeface="Calibri"/>
              </a:rPr>
              <a:t>refuse to provide basic needs</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and 2) reliance on community is stigmatized and shamed.  Thus, this </a:t>
            </a:r>
            <a:r>
              <a:rPr lang="en-US" sz="1000" b="1" i="0" u="none" strike="noStrike" cap="none" smtClean="0">
                <a:solidFill>
                  <a:schemeClr val="dk1"/>
                </a:solidFill>
                <a:effectLst/>
                <a:latin typeface="Verdana" pitchFamily="34" charset="0"/>
                <a:ea typeface="Verdana" pitchFamily="34" charset="0"/>
                <a:cs typeface="Verdana" pitchFamily="34" charset="0"/>
                <a:sym typeface="Calibri"/>
              </a:rPr>
              <a:t>isolates</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people and shame further encourages isolation.  </a:t>
            </a:r>
            <a:r>
              <a:rPr lang="en-US" sz="1000" b="1" i="0" u="none" strike="noStrike" cap="none" smtClean="0">
                <a:solidFill>
                  <a:schemeClr val="dk1"/>
                </a:solidFill>
                <a:effectLst/>
                <a:latin typeface="Verdana" pitchFamily="34" charset="0"/>
                <a:ea typeface="Verdana" pitchFamily="34" charset="0"/>
                <a:cs typeface="Verdana" pitchFamily="34" charset="0"/>
                <a:sym typeface="Calibri"/>
              </a:rPr>
              <a:t>Communal connections end up reserved for recreation</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meaning that friends are unable to help reduce the burden of work and household tasks, and workers are discouraged from socially connecting with each other in genuine ways</a:t>
            </a:r>
            <a:r>
              <a:rPr lang="en-US" sz="1000" b="0" i="0" u="none" strike="noStrike" cap="none" baseline="0" smtClean="0">
                <a:solidFill>
                  <a:schemeClr val="dk1"/>
                </a:solidFill>
                <a:effectLst/>
                <a:latin typeface="Verdana" pitchFamily="34" charset="0"/>
                <a:ea typeface="Verdana" pitchFamily="34" charset="0"/>
                <a:cs typeface="Verdana" pitchFamily="34" charset="0"/>
                <a:sym typeface="Calibri"/>
              </a:rPr>
              <a:t> and from organising with each other.</a:t>
            </a:r>
            <a:endParaRPr lang="en-US" sz="100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21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aseline="0" smtClean="0">
                <a:latin typeface="Verdana" pitchFamily="34" charset="0"/>
                <a:ea typeface="Verdana" pitchFamily="34" charset="0"/>
                <a:cs typeface="Verdana" pitchFamily="34" charset="0"/>
              </a:rPr>
              <a:t>Building autonomous, voluntary relationships outside the restrictions of these norms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aseline="0" smtClean="0">
                <a:latin typeface="Verdana" pitchFamily="34" charset="0"/>
                <a:ea typeface="Verdana" pitchFamily="34" charset="0"/>
                <a:cs typeface="Verdana" pitchFamily="34" charset="0"/>
              </a:rPr>
              <a:t>Build consent culture</a:t>
            </a:r>
          </a:p>
          <a:p>
            <a:pPr marL="0" indent="0"/>
            <a:r>
              <a:rPr lang="en-US" sz="1000" smtClean="0">
                <a:latin typeface="Verdana" pitchFamily="34" charset="0"/>
                <a:ea typeface="Verdana" pitchFamily="34" charset="0"/>
                <a:cs typeface="Verdana" pitchFamily="34" charset="0"/>
              </a:rPr>
              <a:t>Consent </a:t>
            </a:r>
            <a:r>
              <a:rPr lang="en-US" sz="1000" smtClean="0">
                <a:latin typeface="Verdana" pitchFamily="34" charset="0"/>
                <a:ea typeface="Verdana" pitchFamily="34" charset="0"/>
                <a:cs typeface="Verdana" pitchFamily="34" charset="0"/>
              </a:rPr>
              <a:t>requires</a:t>
            </a:r>
            <a:r>
              <a:rPr lang="en-US" sz="1000" baseline="0" smtClean="0">
                <a:latin typeface="Verdana" pitchFamily="34" charset="0"/>
                <a:ea typeface="Verdana" pitchFamily="34" charset="0"/>
                <a:cs typeface="Verdana" pitchFamily="34" charset="0"/>
              </a:rPr>
              <a:t> the freedom to say "no" without fear of repercussion, so boundaries establish what's a "yes" as well as what's a "no."</a:t>
            </a:r>
            <a:endParaRPr lang="en-GB" sz="1000">
              <a:latin typeface="Verdana" pitchFamily="34" charset="0"/>
              <a:ea typeface="Verdana" pitchFamily="34" charset="0"/>
              <a:cs typeface="Verdana"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91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smtClean="0">
                <a:latin typeface="Verdana"/>
                <a:ea typeface="Verdana"/>
                <a:cs typeface="Verdana"/>
                <a:sym typeface="Verdana"/>
              </a:rPr>
              <a:t>Relationship anarchy allows every person to define relationships and their importance individually, based on their own needs, desires, or</a:t>
            </a:r>
            <a:r>
              <a:rPr lang="en-US" sz="1000" baseline="0" smtClean="0">
                <a:latin typeface="Verdana"/>
                <a:ea typeface="Verdana"/>
                <a:cs typeface="Verdana"/>
                <a:sym typeface="Verdana"/>
              </a:rPr>
              <a:t> </a:t>
            </a:r>
            <a:r>
              <a:rPr lang="en-US" sz="1000" smtClean="0">
                <a:latin typeface="Verdana"/>
                <a:ea typeface="Verdana"/>
                <a:cs typeface="Verdana"/>
                <a:sym typeface="Verdana"/>
              </a:rPr>
              <a:t>circumstances, and the importance of those relationships does not have to be static</a:t>
            </a:r>
            <a:r>
              <a:rPr lang="en-US" sz="1000" smtClean="0">
                <a:latin typeface="Verdana"/>
                <a:ea typeface="Verdana"/>
                <a:cs typeface="Verdana"/>
                <a:sym typeface="Verdana"/>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aseline="0" smtClean="0">
                <a:latin typeface="Verdana" pitchFamily="34" charset="0"/>
                <a:ea typeface="Verdana" pitchFamily="34" charset="0"/>
                <a:cs typeface="Verdana" pitchFamily="34" charset="0"/>
              </a:rPr>
              <a:t>Ex: kinkshame possessive behaviour &amp; ownership-based language (e.g. "I'm taken," "you belong to me," "they're mine," etc.) in relationships, abolish the institution of marriage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aseline="0" smtClean="0">
                <a:latin typeface="Verdana" pitchFamily="34" charset="0"/>
                <a:ea typeface="Verdana" pitchFamily="34" charset="0"/>
                <a:cs typeface="Verdana" pitchFamily="34" charset="0"/>
              </a:rPr>
              <a:t>Image description: fuck relationship hierarchies, all my homies hate relationship hierarchies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392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600"/>
              </a:spcAft>
              <a:buFont typeface="Arial" pitchFamily="34" charset="0"/>
              <a:buNone/>
            </a:pPr>
            <a:r>
              <a:rPr lang="en-US" sz="1000" smtClean="0">
                <a:latin typeface="Verdana" pitchFamily="34" charset="0"/>
                <a:ea typeface="Verdana" pitchFamily="34" charset="0"/>
                <a:cs typeface="Verdana" pitchFamily="34" charset="0"/>
              </a:rPr>
              <a:t>Care work is not easy when one person is a full-time caretaker expected to meet all of a</a:t>
            </a:r>
            <a:r>
              <a:rPr lang="en-US" sz="1000" baseline="0" smtClean="0">
                <a:latin typeface="Verdana" pitchFamily="34" charset="0"/>
                <a:ea typeface="Verdana" pitchFamily="34" charset="0"/>
                <a:cs typeface="Verdana" pitchFamily="34" charset="0"/>
              </a:rPr>
              <a:t> person's care needs.  Similarly, it's a lot to expect one person to meet every single one of our social needs.  Romantic partners are commonly expected to meet all of their partner's care and social needs by themselves, but this is unsustainable and likely to lead to burnout.  There are always going to be some things that one person might not be good at or able to do vs. other things that they find easier or are better at.</a:t>
            </a:r>
          </a:p>
          <a:p>
            <a:pPr marL="0" lvl="0" indent="0" algn="l" rtl="0">
              <a:lnSpc>
                <a:spcPct val="100000"/>
              </a:lnSpc>
              <a:spcBef>
                <a:spcPts val="0"/>
              </a:spcBef>
              <a:spcAft>
                <a:spcPts val="600"/>
              </a:spcAft>
              <a:buFont typeface="Arial" pitchFamily="34" charset="0"/>
              <a:buNone/>
            </a:pP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When social &amp; care needs are distributed across a diverse network, it is not only easier but also more joyful to get those needs met.  It makes it easier to ask for help and easier to give help.  Think about the different ways you're able to show up for other people.  Think about how different people can show up for you.</a:t>
            </a:r>
          </a:p>
          <a:p>
            <a:pPr marL="0" lvl="0" indent="0" algn="l" rtl="0">
              <a:lnSpc>
                <a:spcPct val="100000"/>
              </a:lnSpc>
              <a:spcBef>
                <a:spcPts val="0"/>
              </a:spcBef>
              <a:spcAft>
                <a:spcPts val="600"/>
              </a:spcAft>
              <a:buFont typeface="Arial" pitchFamily="34" charset="0"/>
              <a:buNone/>
            </a:pPr>
            <a:endParaRPr lang="en-US" sz="100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The author of this zine/article, from the Communities Not Couples relationship anarchy resource library, talks about how they made a care plan for their recovery from top surgery without relying on a romantic partner, spouse, or nuclear family member.  They made a list of different things they might need help with afterward and asked their friends and community what they would like to help with so that each person could decide for themselves what they were willing &amp; able to do and no one person would be overwhelmed.</a:t>
            </a:r>
          </a:p>
          <a:p>
            <a:pPr marL="0" lvl="0" indent="0" algn="l" rtl="0">
              <a:lnSpc>
                <a:spcPct val="100000"/>
              </a:lnSpc>
              <a:spcBef>
                <a:spcPts val="0"/>
              </a:spcBef>
              <a:spcAft>
                <a:spcPts val="600"/>
              </a:spcAft>
              <a:buFont typeface="Arial" pitchFamily="34" charset="0"/>
              <a:buNone/>
            </a:pP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https://medium.com/@camxfree/top-surgery-recovery-in-community-89fc49fd9ba9</a:t>
            </a:r>
          </a:p>
          <a:p>
            <a:pPr marL="0" lvl="0" indent="0" algn="l" rtl="0">
              <a:lnSpc>
                <a:spcPct val="100000"/>
              </a:lnSpc>
              <a:spcBef>
                <a:spcPts val="0"/>
              </a:spcBef>
              <a:spcAft>
                <a:spcPts val="600"/>
              </a:spcAft>
              <a:buFont typeface="Arial" pitchFamily="34" charset="0"/>
              <a:buNone/>
            </a:pP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smtClean="0">
                <a:latin typeface="Verdana" pitchFamily="34" charset="0"/>
                <a:ea typeface="Verdana" pitchFamily="34" charset="0"/>
                <a:cs typeface="Verdana" pitchFamily="34" charset="0"/>
              </a:rPr>
              <a:t>Post-surgical</a:t>
            </a:r>
            <a:r>
              <a:rPr lang="en-US" sz="1000" baseline="0" smtClean="0">
                <a:latin typeface="Verdana" pitchFamily="34" charset="0"/>
                <a:ea typeface="Verdana" pitchFamily="34" charset="0"/>
                <a:cs typeface="Verdana" pitchFamily="34" charset="0"/>
              </a:rPr>
              <a:t> recovery help</a:t>
            </a:r>
            <a:r>
              <a:rPr lang="en-US" sz="1000" smtClean="0">
                <a:latin typeface="Verdana" pitchFamily="34" charset="0"/>
                <a:ea typeface="Verdana" pitchFamily="34" charset="0"/>
                <a:cs typeface="Verdana" pitchFamily="34" charset="0"/>
              </a:rPr>
              <a:t> examples:</a:t>
            </a:r>
            <a:endParaRPr lang="en-US" sz="1000" baseline="0" smtClean="0">
              <a:latin typeface="Verdana" pitchFamily="34" charset="0"/>
              <a:ea typeface="Verdana" pitchFamily="34" charset="0"/>
              <a:cs typeface="Verdana" pitchFamily="34" charset="0"/>
            </a:endParaRP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Check-ins with the person</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Being on call at certain times if the person needs to reach out for help</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Meal prep/drop-off</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Care baskets</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Committing to stay with them after anaesthesia so that they can be discharged</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Transportation to/from the hospital</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Running an errand</a:t>
            </a:r>
          </a:p>
          <a:p>
            <a:pPr marL="330200" lvl="0" indent="-171450">
              <a:spcBef>
                <a:spcPts val="0"/>
              </a:spcBef>
              <a:buSzPts val="1100"/>
              <a:buFont typeface="Arial" pitchFamily="34" charset="0"/>
              <a:buChar char="•"/>
            </a:pPr>
            <a:r>
              <a:rPr lang="en-US" sz="1000" smtClean="0">
                <a:latin typeface="Verdana" pitchFamily="34" charset="0"/>
                <a:ea typeface="Verdana" pitchFamily="34" charset="0"/>
                <a:cs typeface="Verdana" pitchFamily="34" charset="0"/>
              </a:rPr>
              <a:t>Personal care assistance</a:t>
            </a: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This article by Kitty Stryker, an acespec sex worker who wrote the book </a:t>
            </a:r>
            <a:r>
              <a:rPr lang="en-US" sz="1000" i="1" baseline="0" smtClean="0">
                <a:latin typeface="Verdana" pitchFamily="34" charset="0"/>
                <a:ea typeface="Verdana" pitchFamily="34" charset="0"/>
                <a:cs typeface="Verdana" pitchFamily="34" charset="0"/>
              </a:rPr>
              <a:t>Ask: Building Consent Culture</a:t>
            </a:r>
            <a:r>
              <a:rPr lang="en-US" sz="1000" i="0" baseline="0" smtClean="0">
                <a:latin typeface="Verdana" pitchFamily="34" charset="0"/>
                <a:ea typeface="Verdana" pitchFamily="34" charset="0"/>
                <a:cs typeface="Verdana" pitchFamily="34" charset="0"/>
              </a:rPr>
              <a:t>, describes a similar process for breaking down social needs into simpler individual actions so they can be distributed across your social network as well.  Helping others feels good, but sometimes we don't know how to help, we aren't sure what kind of help we ourselves need when we need it, or we don't feel so good asking for it.  Find some time to think about the different things that are sometimes helpful to you so that next time you are feeling stressed, overwhelmed, sad, etc. you have an easier time reaching out for help or answering the question "what can I do for you?"  Like a restaurant menu, you can look at your list and decide what sounds good right now and what doesn't.</a:t>
            </a:r>
          </a:p>
          <a:p>
            <a:pPr marL="0" lvl="0" indent="0" algn="l" rtl="0">
              <a:lnSpc>
                <a:spcPct val="100000"/>
              </a:lnSpc>
              <a:spcBef>
                <a:spcPts val="0"/>
              </a:spcBef>
              <a:spcAft>
                <a:spcPts val="600"/>
              </a:spcAft>
              <a:buFont typeface="Arial" pitchFamily="34" charset="0"/>
              <a:buNone/>
            </a:pPr>
            <a:endParaRPr lang="en-US" sz="1000" i="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https://medium.com/consent-culture-a-conversation/what-do-you-need-a-practical-checklist-to-help-your-loved-ones-help-you-4be62265a6c9</a:t>
            </a:r>
            <a:endParaRPr lang="en-US" sz="1000" i="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endParaRPr lang="en-US" sz="1000" i="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i="0" baseline="0" smtClean="0">
                <a:latin typeface="Verdana" pitchFamily="34" charset="0"/>
                <a:ea typeface="Verdana" pitchFamily="34" charset="0"/>
                <a:cs typeface="Verdana" pitchFamily="34" charset="0"/>
              </a:rPr>
              <a:t>Examples of things you might need could include:</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plan made (so, for example, if it's overwhelming to figure out a post-surgical recovery/care plan, this is a type of help you can ask for!)</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Advice</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Just listening &amp; being there</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distraction</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hug</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chore done</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partner for some physical activity</a:t>
            </a:r>
          </a:p>
          <a:p>
            <a:pPr marL="171450" lvl="0" indent="-171450" algn="l" rtl="0">
              <a:lnSpc>
                <a:spcPct val="100000"/>
              </a:lnSpc>
              <a:spcBef>
                <a:spcPts val="0"/>
              </a:spcBef>
              <a:spcAft>
                <a:spcPts val="600"/>
              </a:spcAft>
              <a:buFont typeface="Arial" pitchFamily="34" charset="0"/>
              <a:buChar char="•"/>
            </a:pPr>
            <a:r>
              <a:rPr lang="en-US" sz="1000" i="0" baseline="0" smtClean="0">
                <a:latin typeface="Verdana" pitchFamily="34" charset="0"/>
                <a:ea typeface="Verdana" pitchFamily="34" charset="0"/>
                <a:cs typeface="Verdana" pitchFamily="34" charset="0"/>
              </a:rPr>
              <a:t>A check-in</a:t>
            </a:r>
          </a:p>
          <a:p>
            <a:pPr marL="0" lvl="0" indent="0" algn="l" rtl="0">
              <a:lnSpc>
                <a:spcPct val="100000"/>
              </a:lnSpc>
              <a:spcBef>
                <a:spcPts val="0"/>
              </a:spcBef>
              <a:spcAft>
                <a:spcPts val="600"/>
              </a:spcAft>
              <a:buFont typeface="Arial" pitchFamily="34" charset="0"/>
              <a:buNone/>
            </a:pP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This related article talks about reciprocity of showing up for each other, how that can be done in different ways, and reflecting on who and what you prioritise making time for:</a:t>
            </a:r>
            <a:endParaRPr lang="en-US" sz="1000" baseline="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https://kittystryker.medium.com/woof-yes-9240b521356</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025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lvl="0" indent="-171450" algn="l" rtl="0">
              <a:spcBef>
                <a:spcPts val="0"/>
              </a:spcBef>
              <a:spcAft>
                <a:spcPts val="0"/>
              </a:spcAft>
              <a:buSzPts val="1100"/>
              <a:buFont typeface="Arial" pitchFamily="34" charset="0"/>
              <a:buChar char="•"/>
            </a:pPr>
            <a:r>
              <a:rPr lang="en-US" sz="1000" smtClean="0">
                <a:latin typeface="Verdana" pitchFamily="34" charset="0"/>
                <a:ea typeface="Verdana" pitchFamily="34" charset="0"/>
                <a:cs typeface="Verdana" pitchFamily="34" charset="0"/>
              </a:rPr>
              <a:t>Medical</a:t>
            </a:r>
            <a:r>
              <a:rPr lang="en-US" sz="1000" baseline="0" smtClean="0">
                <a:latin typeface="Verdana" pitchFamily="34" charset="0"/>
                <a:ea typeface="Verdana" pitchFamily="34" charset="0"/>
                <a:cs typeface="Verdana" pitchFamily="34" charset="0"/>
              </a:rPr>
              <a:t> and estate planning is commonly tied to marriage law, which is a big part of why people fight for marriage rights – it secures many associated care rights</a:t>
            </a:r>
          </a:p>
          <a:p>
            <a:pPr marL="330200" lvl="0" indent="-171450" algn="l" rtl="0">
              <a:spcBef>
                <a:spcPts val="0"/>
              </a:spcBef>
              <a:spcAft>
                <a:spcPts val="0"/>
              </a:spcAft>
              <a:buSzPts val="1100"/>
              <a:buFont typeface="Arial" pitchFamily="34" charset="0"/>
              <a:buChar char="•"/>
            </a:pPr>
            <a:r>
              <a:rPr lang="en-US" sz="1000" smtClean="0">
                <a:latin typeface="Verdana" pitchFamily="34" charset="0"/>
                <a:ea typeface="Verdana" pitchFamily="34" charset="0"/>
                <a:cs typeface="Verdana" pitchFamily="34" charset="0"/>
              </a:rPr>
              <a:t>Some people are not able to leverage nuclear family connections for care, and single people in particular may not have any plans in place and may not know how to make them or what options are available to them</a:t>
            </a:r>
          </a:p>
          <a:p>
            <a:pPr marL="330200" lvl="0" indent="-171450" algn="l" rtl="0">
              <a:spcBef>
                <a:spcPts val="0"/>
              </a:spcBef>
              <a:spcAft>
                <a:spcPts val="0"/>
              </a:spcAft>
              <a:buSzPts val="1100"/>
              <a:buFont typeface="Arial" pitchFamily="34" charset="0"/>
              <a:buChar char="•"/>
            </a:pPr>
            <a:r>
              <a:rPr lang="en-US" sz="1000" smtClean="0">
                <a:latin typeface="Verdana" pitchFamily="34" charset="0"/>
                <a:ea typeface="Verdana" pitchFamily="34" charset="0"/>
                <a:cs typeface="Verdana" pitchFamily="34" charset="0"/>
              </a:rPr>
              <a:t>Single &amp; childfree people estranged from nuclear family may want to make sure their assets</a:t>
            </a:r>
            <a:r>
              <a:rPr lang="en-US" sz="1000" baseline="0" smtClean="0">
                <a:latin typeface="Verdana" pitchFamily="34" charset="0"/>
                <a:ea typeface="Verdana" pitchFamily="34" charset="0"/>
                <a:cs typeface="Verdana" pitchFamily="34" charset="0"/>
              </a:rPr>
              <a:t> don't return to that family when they pass; people with spouses and/or kids may want to recognise other important relationships, give back to their community, etc. as well</a:t>
            </a:r>
            <a:endParaRPr lang="en-US" sz="1000" smtClean="0">
              <a:latin typeface="Verdana" pitchFamily="34" charset="0"/>
              <a:ea typeface="Verdana" pitchFamily="34" charset="0"/>
              <a:cs typeface="Verdana" pitchFamily="34" charset="0"/>
            </a:endParaRPr>
          </a:p>
          <a:p>
            <a:pPr marL="330200" lvl="0" indent="-171450" algn="l" rtl="0">
              <a:spcBef>
                <a:spcPts val="0"/>
              </a:spcBef>
              <a:spcAft>
                <a:spcPts val="0"/>
              </a:spcAft>
              <a:buSzPts val="1100"/>
              <a:buFont typeface="Arial" pitchFamily="34" charset="0"/>
              <a:buChar char="•"/>
            </a:pPr>
            <a:r>
              <a:rPr lang="en-US" sz="1000" smtClean="0">
                <a:latin typeface="Verdana" pitchFamily="34" charset="0"/>
                <a:ea typeface="Verdana" pitchFamily="34" charset="0"/>
                <a:cs typeface="Verdana" pitchFamily="34" charset="0"/>
              </a:rPr>
              <a:t>These things can create alternatives to default legal next-of-kin designations that follow the nuclear family structure</a:t>
            </a:r>
          </a:p>
          <a:p>
            <a:pPr marL="158750" lvl="0" indent="0" algn="l" rtl="0">
              <a:spcBef>
                <a:spcPts val="0"/>
              </a:spcBef>
              <a:spcAft>
                <a:spcPts val="0"/>
              </a:spcAft>
              <a:buSzPts val="1100"/>
              <a:buNone/>
            </a:pPr>
            <a:endParaRPr lang="en-US" sz="1000" smtClean="0">
              <a:latin typeface="Verdana" pitchFamily="34" charset="0"/>
              <a:ea typeface="Verdana" pitchFamily="34" charset="0"/>
              <a:cs typeface="Verdana" pitchFamily="34" charset="0"/>
            </a:endParaRPr>
          </a:p>
          <a:p>
            <a:pPr marL="158750" lvl="0" indent="0" algn="l" rtl="0">
              <a:spcBef>
                <a:spcPts val="0"/>
              </a:spcBef>
              <a:spcAft>
                <a:spcPts val="0"/>
              </a:spcAft>
              <a:buSzPts val="1100"/>
              <a:buFont typeface="Arial" pitchFamily="34" charset="0"/>
              <a:buNone/>
            </a:pPr>
            <a:r>
              <a:rPr lang="en-US" sz="1000" baseline="0" smtClean="0">
                <a:latin typeface="Verdana" pitchFamily="34" charset="0"/>
                <a:ea typeface="Verdana" pitchFamily="34" charset="0"/>
                <a:cs typeface="Verdana" pitchFamily="34" charset="0"/>
              </a:rPr>
              <a:t>This is just basic overview information, not legal advice, but it's important to know these things exist and what they are so you can look into leveraging them.  Regulations and requirements are jurisdiction-specific (e.g. state and potentially locality):</a:t>
            </a:r>
          </a:p>
          <a:p>
            <a:pPr marL="158750" lvl="0" indent="0" algn="l" rtl="0">
              <a:spcBef>
                <a:spcPts val="0"/>
              </a:spcBef>
              <a:spcAft>
                <a:spcPts val="0"/>
              </a:spcAft>
              <a:buSzPts val="1100"/>
              <a:buFont typeface="Arial" pitchFamily="34" charset="0"/>
              <a:buNone/>
            </a:pPr>
            <a:endParaRPr lang="en-US" sz="1000" baseline="0" smtClean="0">
              <a:latin typeface="Verdana" pitchFamily="34" charset="0"/>
              <a:ea typeface="Verdana" pitchFamily="34" charset="0"/>
              <a:cs typeface="Verdana" pitchFamily="34" charset="0"/>
            </a:endParaRPr>
          </a:p>
          <a:p>
            <a:pPr marL="330200" lvl="0" indent="-171450" algn="l" rtl="0">
              <a:spcBef>
                <a:spcPts val="0"/>
              </a:spcBef>
              <a:spcAft>
                <a:spcPts val="0"/>
              </a:spcAft>
              <a:buSzPts val="1100"/>
              <a:buFont typeface="Arial" pitchFamily="34" charset="0"/>
              <a:buChar char="•"/>
            </a:pPr>
            <a:r>
              <a:rPr lang="en-US" sz="1000" smtClean="0">
                <a:latin typeface="Verdana" pitchFamily="34" charset="0"/>
                <a:ea typeface="Verdana" pitchFamily="34" charset="0"/>
                <a:cs typeface="Verdana" pitchFamily="34" charset="0"/>
              </a:rPr>
              <a:t>Wills describe how you</a:t>
            </a:r>
            <a:r>
              <a:rPr lang="en-US" sz="1000" baseline="0" smtClean="0">
                <a:latin typeface="Verdana" pitchFamily="34" charset="0"/>
                <a:ea typeface="Verdana" pitchFamily="34" charset="0"/>
                <a:cs typeface="Verdana" pitchFamily="34" charset="0"/>
              </a:rPr>
              <a:t> want your property distributed &amp; the will executor is the person you designate to carry out those instructions</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Living trust (&amp; successor trustee) are basically the same thing with a different method; property placed in a living trust can be passed immediately instead of having to go through probate court</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Power of attorney can be healthcare or financial, means someone designated to make [healthcare/financial] decisions for you in the event that you are incapacitated/unable to make those decisions for yourself</a:t>
            </a:r>
          </a:p>
          <a:p>
            <a:pPr marL="787400" lvl="1"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Healthcare POA is someone you are trusting to know/respect your wishes as closely as possible to make medical decisions on your behalf</a:t>
            </a:r>
          </a:p>
          <a:p>
            <a:pPr marL="787400" lvl="1"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Financial POA is someone you are trusting with access to your financial accounts so they can, for example, make sure your bills/expenses get paid</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Healthcare directives – also called advance directives, living will, etc. – are instructions/guidance to help your healthcare POA make medical decisions for you, outline what you would want in certain situations, etc. so they can know/follow your wishes</a:t>
            </a:r>
          </a:p>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itchFamily="34" charset="0"/>
              <a:buChar char="•"/>
              <a:tabLst/>
              <a:defRPr/>
            </a:pPr>
            <a:r>
              <a:rPr lang="en-US" sz="1000" smtClean="0">
                <a:latin typeface="Verdana" pitchFamily="34" charset="0"/>
                <a:ea typeface="Verdana" pitchFamily="34" charset="0"/>
                <a:cs typeface="Verdana" pitchFamily="34" charset="0"/>
              </a:rPr>
              <a:t>Assets</a:t>
            </a:r>
            <a:r>
              <a:rPr lang="en-US" sz="1000" baseline="0" smtClean="0">
                <a:latin typeface="Verdana" pitchFamily="34" charset="0"/>
                <a:ea typeface="Verdana" pitchFamily="34" charset="0"/>
                <a:cs typeface="Verdana" pitchFamily="34" charset="0"/>
              </a:rPr>
              <a:t> </a:t>
            </a:r>
            <a:r>
              <a:rPr lang="en-US" sz="1000" smtClean="0">
                <a:latin typeface="Verdana" pitchFamily="34" charset="0"/>
                <a:ea typeface="Verdana" pitchFamily="34" charset="0"/>
                <a:cs typeface="Verdana" pitchFamily="34" charset="0"/>
              </a:rPr>
              <a:t>e.g. life insurance, accidental death insurance, payable on death financial accounts, transfer on death property, any other assets not legally restricted to spouses and/or dependents</a:t>
            </a:r>
            <a:endParaRPr lang="en-US" sz="1000" baseline="0" smtClean="0">
              <a:latin typeface="Verdana" pitchFamily="34" charset="0"/>
              <a:ea typeface="Verdana" pitchFamily="34" charset="0"/>
              <a:cs typeface="Verdana" pitchFamily="34" charset="0"/>
            </a:endParaRP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Financial accounts can sometimes be made payable on death – this means it passes immediately to the person/people you designated, so you don't need to put it in a will or a trust</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Some types of property, usually big things like homes or cars, can be made transfer on death – similarly, this means the ownership title transfers immediately to the person you designate</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These things don't need to be a spouse, legal next of kin, etc. – it's up to your designation</a:t>
            </a:r>
          </a:p>
          <a:p>
            <a:pPr marL="330200" lvl="0" indent="-171450" algn="l" rtl="0">
              <a:spcBef>
                <a:spcPts val="0"/>
              </a:spcBef>
              <a:spcAft>
                <a:spcPts val="0"/>
              </a:spcAft>
              <a:buSzPts val="1100"/>
              <a:buFont typeface="Arial" pitchFamily="34" charset="0"/>
              <a:buChar char="•"/>
            </a:pPr>
            <a:r>
              <a:rPr lang="en-US" sz="1000" baseline="0" smtClean="0">
                <a:latin typeface="Verdana" pitchFamily="34" charset="0"/>
                <a:ea typeface="Verdana" pitchFamily="34" charset="0"/>
                <a:cs typeface="Verdana" pitchFamily="34" charset="0"/>
              </a:rPr>
              <a:t>Documents often need to witnessed and/or notarised; witnesses can be anyone who doesn't have a vested interest in the document so that could just be a community member</a:t>
            </a:r>
          </a:p>
          <a:p>
            <a:pPr marL="330200" lvl="0" indent="-171450" algn="l" rtl="0">
              <a:spcBef>
                <a:spcPts val="0"/>
              </a:spcBef>
              <a:spcAft>
                <a:spcPts val="0"/>
              </a:spcAft>
              <a:buSzPts val="1100"/>
              <a:buFont typeface="Arial" pitchFamily="34" charset="0"/>
              <a:buChar char="•"/>
            </a:pPr>
            <a:endParaRPr lang="en-US" sz="1000" baseline="0" smtClean="0">
              <a:latin typeface="Verdana" pitchFamily="34" charset="0"/>
              <a:ea typeface="Verdana" pitchFamily="34" charset="0"/>
              <a:cs typeface="Verdana" pitchFamily="34" charset="0"/>
            </a:endParaRPr>
          </a:p>
          <a:p>
            <a:pPr marL="158750" lvl="0" indent="0" algn="l" rtl="0">
              <a:spcBef>
                <a:spcPts val="0"/>
              </a:spcBef>
              <a:spcAft>
                <a:spcPts val="0"/>
              </a:spcAft>
              <a:buSzPts val="1100"/>
              <a:buFont typeface="Arial" pitchFamily="34" charset="0"/>
              <a:buNone/>
            </a:pPr>
            <a:r>
              <a:rPr lang="en-US" sz="1000" baseline="0" smtClean="0">
                <a:latin typeface="Verdana" pitchFamily="34" charset="0"/>
                <a:ea typeface="Verdana" pitchFamily="34" charset="0"/>
                <a:cs typeface="Verdana" pitchFamily="34" charset="0"/>
              </a:rPr>
              <a:t>How else can we show up for each other?</a:t>
            </a:r>
            <a:endParaRPr lang="en-US" sz="100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37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sz="1000" smtClean="0">
                <a:latin typeface="Verdana" pitchFamily="34" charset="0"/>
                <a:ea typeface="Verdana" pitchFamily="34" charset="0"/>
                <a:cs typeface="Verdana" pitchFamily="34" charset="0"/>
              </a:rPr>
              <a:t>Kinkshame overworking!</a:t>
            </a:r>
            <a:endParaRPr lang="en-GB" sz="1000">
              <a:latin typeface="Verdana" pitchFamily="34" charset="0"/>
              <a:ea typeface="Verdana" pitchFamily="34" charset="0"/>
              <a:cs typeface="Verdana"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8662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accomplices not allies, speaking up and not speaking over, no respectability politics</a:t>
            </a:r>
            <a:r>
              <a:rPr lang="en-US" sz="1000" baseline="0" smtClean="0">
                <a:latin typeface="Verdana" pitchFamily="34" charset="0"/>
                <a:ea typeface="Verdana" pitchFamily="34" charset="0"/>
                <a:cs typeface="Verdana" pitchFamily="34" charset="0"/>
              </a:rPr>
              <a:t>, communities </a:t>
            </a:r>
            <a:r>
              <a:rPr lang="en-US" sz="1000" baseline="0" smtClean="0">
                <a:latin typeface="Verdana" pitchFamily="34" charset="0"/>
                <a:ea typeface="Verdana" pitchFamily="34" charset="0"/>
                <a:cs typeface="Verdana" pitchFamily="34" charset="0"/>
              </a:rPr>
              <a:t>not </a:t>
            </a:r>
            <a:r>
              <a:rPr lang="en-US" sz="1000" baseline="0" smtClean="0">
                <a:latin typeface="Verdana" pitchFamily="34" charset="0"/>
                <a:ea typeface="Verdana" pitchFamily="34" charset="0"/>
                <a:cs typeface="Verdana" pitchFamily="34" charset="0"/>
              </a:rPr>
              <a:t>couples</a:t>
            </a:r>
          </a:p>
          <a:p>
            <a:pPr marL="171450" lvl="0" indent="-171450" algn="l" rtl="0">
              <a:lnSpc>
                <a:spcPct val="100000"/>
              </a:lnSpc>
              <a:spcBef>
                <a:spcPts val="0"/>
              </a:spcBef>
              <a:spcAft>
                <a:spcPts val="600"/>
              </a:spcAft>
              <a:buFont typeface="Arial" pitchFamily="34" charset="0"/>
              <a:buChar char="•"/>
            </a:pPr>
            <a:r>
              <a:rPr lang="en-US" sz="1000" smtClean="0">
                <a:latin typeface="Verdana" pitchFamily="34" charset="0"/>
                <a:ea typeface="Verdana" pitchFamily="34" charset="0"/>
                <a:cs typeface="Verdana" pitchFamily="34" charset="0"/>
              </a:rPr>
              <a:t>Because of amatonormative relationship hierarchies and social norms, many people rely on insular romantic and/or familial relationships for support and care and to fill their social needs</a:t>
            </a:r>
          </a:p>
          <a:p>
            <a:pPr marL="171450" lvl="0" indent="-171450" algn="l" rtl="0">
              <a:lnSpc>
                <a:spcPct val="100000"/>
              </a:lnSpc>
              <a:spcBef>
                <a:spcPts val="0"/>
              </a:spcBef>
              <a:spcAft>
                <a:spcPts val="600"/>
              </a:spcAft>
              <a:buFont typeface="Arial" pitchFamily="34" charset="0"/>
              <a:buChar char="•"/>
            </a:pPr>
            <a:r>
              <a:rPr lang="en-US" sz="1000" smtClean="0">
                <a:latin typeface="Verdana" pitchFamily="34" charset="0"/>
                <a:ea typeface="Verdana" pitchFamily="34" charset="0"/>
                <a:cs typeface="Verdana" pitchFamily="34" charset="0"/>
              </a:rPr>
              <a:t>For nonpartnering and/or nonpartnered people, and for people whose families don't accept or support them, this can mean a lack of access to support and care</a:t>
            </a:r>
          </a:p>
          <a:p>
            <a:pPr marL="171450" lvl="0" indent="-171450" algn="l" rtl="0">
              <a:lnSpc>
                <a:spcPct val="100000"/>
              </a:lnSpc>
              <a:spcBef>
                <a:spcPts val="0"/>
              </a:spcBef>
              <a:spcAft>
                <a:spcPts val="600"/>
              </a:spcAft>
              <a:buFont typeface="Arial" pitchFamily="34" charset="0"/>
              <a:buChar char="•"/>
            </a:pPr>
            <a:r>
              <a:rPr lang="en-US" sz="1000" smtClean="0">
                <a:latin typeface="Verdana" pitchFamily="34" charset="0"/>
                <a:ea typeface="Verdana" pitchFamily="34" charset="0"/>
                <a:cs typeface="Verdana" pitchFamily="34" charset="0"/>
              </a:rPr>
              <a:t>Mutual aid is solidarity not charity, way to meet people's needs when the state</a:t>
            </a:r>
            <a:r>
              <a:rPr lang="en-US" sz="1000" baseline="0" smtClean="0">
                <a:latin typeface="Verdana" pitchFamily="34" charset="0"/>
                <a:ea typeface="Verdana" pitchFamily="34" charset="0"/>
                <a:cs typeface="Verdana" pitchFamily="34" charset="0"/>
              </a:rPr>
              <a:t> and/or nuclear family does not</a:t>
            </a:r>
            <a:endParaRPr lang="en-US" sz="1000" smtClean="0">
              <a:latin typeface="Verdana" pitchFamily="34" charset="0"/>
              <a:ea typeface="Verdana" pitchFamily="34" charset="0"/>
              <a:cs typeface="Verdana" pitchFamily="34" charset="0"/>
            </a:endParaRPr>
          </a:p>
          <a:p>
            <a:pPr marL="171450" lvl="0" indent="-171450" algn="l" rtl="0">
              <a:lnSpc>
                <a:spcPct val="100000"/>
              </a:lnSpc>
              <a:spcBef>
                <a:spcPts val="0"/>
              </a:spcBef>
              <a:spcAft>
                <a:spcPts val="600"/>
              </a:spcAft>
              <a:buFont typeface="Arial" pitchFamily="34" charset="0"/>
              <a:buChar char="•"/>
            </a:pPr>
            <a:endParaRPr lang="en-US" sz="1000" smtClean="0">
              <a:latin typeface="Verdana" pitchFamily="34" charset="0"/>
              <a:ea typeface="Verdana" pitchFamily="34" charset="0"/>
              <a:cs typeface="Verdana" pitchFamily="34" charset="0"/>
            </a:endParaRPr>
          </a:p>
          <a:p>
            <a:pPr marL="0" lvl="0" indent="0" algn="l" rtl="0">
              <a:lnSpc>
                <a:spcPct val="100000"/>
              </a:lnSpc>
              <a:spcBef>
                <a:spcPts val="0"/>
              </a:spcBef>
              <a:spcAft>
                <a:spcPts val="600"/>
              </a:spcAft>
              <a:buFont typeface="Arial" pitchFamily="34" charset="0"/>
              <a:buNone/>
            </a:pPr>
            <a:r>
              <a:rPr lang="en-US" sz="1000" smtClean="0">
                <a:latin typeface="Verdana" pitchFamily="34" charset="0"/>
                <a:ea typeface="Verdana" pitchFamily="34" charset="0"/>
                <a:cs typeface="Verdana" pitchFamily="34" charset="0"/>
              </a:rPr>
              <a:t>Image description: photoshopped Onion headline reading "I Don't Know How To Explain To Alloros That You Should Care About Other People you're not romantically attracted to"</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96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More</a:t>
            </a:r>
            <a:r>
              <a:rPr lang="en-US" sz="1000" baseline="0" smtClean="0">
                <a:latin typeface="Verdana" pitchFamily="34" charset="0"/>
                <a:ea typeface="Verdana" pitchFamily="34" charset="0"/>
                <a:cs typeface="Verdana" pitchFamily="34" charset="0"/>
              </a:rPr>
              <a:t> resources:</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Minimising Marriage: Marriage, Morality, and the Law</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Elizabeth Brake</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Making Kin not Population</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Kim Tallbear</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Undoing Monogamy: The Politics of Science and the Possibilities of Biology</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Angie Willey</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Refusing Compulsory Sexuality: </a:t>
            </a:r>
            <a:r>
              <a:rPr lang="en-US" sz="1000" i="1" smtClean="0">
                <a:latin typeface="Verdana" pitchFamily="34" charset="0"/>
                <a:ea typeface="Verdana" pitchFamily="34" charset="0"/>
                <a:cs typeface="Verdana" pitchFamily="34" charset="0"/>
              </a:rPr>
              <a:t>A Black Asexual Lens on Our Sex-Obsessed Culture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Sherronda J. Brown</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Ask: Building Consent Culture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Kitty </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Stryker</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The Book of Boundaries: Set the</a:t>
            </a:r>
            <a:r>
              <a:rPr lang="en-US" sz="1000" b="0" i="1" u="none" strike="noStrike" cap="none" baseline="0" smtClean="0">
                <a:solidFill>
                  <a:schemeClr val="dk1"/>
                </a:solidFill>
                <a:effectLst/>
                <a:latin typeface="Verdana" pitchFamily="34" charset="0"/>
                <a:ea typeface="Verdana" pitchFamily="34" charset="0"/>
                <a:cs typeface="Verdana" pitchFamily="34" charset="0"/>
                <a:sym typeface="Calibri"/>
              </a:rPr>
              <a:t> Limits that will Set You Free</a:t>
            </a:r>
            <a:r>
              <a:rPr lang="en-US" sz="1000" b="0" i="0" u="none" strike="noStrike" cap="none" baseline="0" smtClean="0">
                <a:solidFill>
                  <a:schemeClr val="dk1"/>
                </a:solidFill>
                <a:effectLst/>
                <a:latin typeface="Verdana" pitchFamily="34" charset="0"/>
                <a:ea typeface="Verdana" pitchFamily="34" charset="0"/>
                <a:cs typeface="Verdana" pitchFamily="34" charset="0"/>
                <a:sym typeface="Calibri"/>
              </a:rPr>
              <a:t> by Melissa Urban</a:t>
            </a:r>
            <a:endParaRPr lang="en-US" sz="1000" b="0" i="1" u="none" strike="noStrike" cap="none" smtClean="0">
              <a:solidFill>
                <a:schemeClr val="dk1"/>
              </a:solidFill>
              <a:effectLst/>
              <a:latin typeface="Verdana" pitchFamily="34" charset="0"/>
              <a:ea typeface="Verdana" pitchFamily="34" charset="0"/>
              <a:cs typeface="Verdana" pitchFamily="34" charset="0"/>
              <a:sym typeface="Calibri"/>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Relationship Anarchy: Occupy Intimacy!</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Juan-Carlos Pérez-Cortés</a:t>
            </a:r>
            <a:endParaRPr lang="en-US" sz="1000" b="0" i="1" u="none" strike="noStrike" cap="none" smtClean="0">
              <a:solidFill>
                <a:schemeClr val="dk1"/>
              </a:solidFill>
              <a:effectLst/>
              <a:latin typeface="Verdana" pitchFamily="34" charset="0"/>
              <a:ea typeface="Verdana" pitchFamily="34" charset="0"/>
              <a:cs typeface="Verdana" pitchFamily="34" charset="0"/>
              <a:sym typeface="Calibri"/>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Policing Sexuality: The Mann Act and the Making of the FBI</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Jessica R. Pliley</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Reforming the World: The Creation of America's Moral Empire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Ian Tyrrell</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Singled Out: How Singles are Stereotyped, Stigmatised, and Ignored, and Still Live Happily Ever After</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Bella DePaulo</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Marriage, a History: How Love Conquered Marriage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Stephanie Coontz</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Pleasure Activism: The Politics of Feeling Good</a:t>
            </a:r>
            <a:r>
              <a:rPr lang="en-US" sz="1000" b="0" i="0" u="none" strike="noStrike" cap="none" baseline="0" smtClean="0">
                <a:solidFill>
                  <a:schemeClr val="dk1"/>
                </a:solidFill>
                <a:effectLst/>
                <a:latin typeface="Verdana" pitchFamily="34" charset="0"/>
                <a:ea typeface="Verdana" pitchFamily="34" charset="0"/>
                <a:cs typeface="Verdana" pitchFamily="34" charset="0"/>
                <a:sym typeface="Calibri"/>
              </a:rPr>
              <a:t> by </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Adrienne Maree Brown</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How We Show Up: Reclaiming Family, Friendship, and Community</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Mia Birdsong</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No Thanks: Black, Female, and Living in the Martyr-Free Zone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Keturah Kendrick</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Stepping Off the Relationship Escalator: Uncommon Love and Life</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Amy Gahran</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b="0" i="1" u="none" strike="noStrike" cap="none" smtClean="0">
                <a:solidFill>
                  <a:schemeClr val="dk1"/>
                </a:solidFill>
                <a:effectLst/>
                <a:latin typeface="Verdana" pitchFamily="34" charset="0"/>
                <a:ea typeface="Verdana" pitchFamily="34" charset="0"/>
                <a:cs typeface="Verdana" pitchFamily="34" charset="0"/>
                <a:sym typeface="Calibri"/>
              </a:rPr>
              <a:t>Abolish the Family</a:t>
            </a:r>
            <a:r>
              <a:rPr lang="en-US" sz="1000" b="0" i="0" u="none" strike="noStrike" cap="none" smtClean="0">
                <a:solidFill>
                  <a:schemeClr val="dk1"/>
                </a:solidFill>
                <a:effectLst/>
                <a:latin typeface="Verdana" pitchFamily="34" charset="0"/>
                <a:ea typeface="Verdana" pitchFamily="34" charset="0"/>
                <a:cs typeface="Verdana" pitchFamily="34" charset="0"/>
                <a:sym typeface="Calibri"/>
              </a:rPr>
              <a:t> by Sophie Lewis</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smtClean="0">
                <a:latin typeface="Verdana" pitchFamily="34" charset="0"/>
                <a:ea typeface="Verdana" pitchFamily="34" charset="0"/>
                <a:cs typeface="Verdana" pitchFamily="34" charset="0"/>
              </a:rPr>
              <a:t>"To Abolish the Family: The Working-Class Family and Gender Liberation in Capitalist Development"</a:t>
            </a:r>
            <a:r>
              <a:rPr lang="en-US" sz="1000" baseline="0" smtClean="0">
                <a:latin typeface="Verdana" pitchFamily="34" charset="0"/>
                <a:ea typeface="Verdana" pitchFamily="34" charset="0"/>
                <a:cs typeface="Verdana" pitchFamily="34" charset="0"/>
              </a:rPr>
              <a:t> by </a:t>
            </a:r>
            <a:r>
              <a:rPr lang="en-US" sz="1000" smtClean="0">
                <a:latin typeface="Verdana" pitchFamily="34" charset="0"/>
                <a:ea typeface="Verdana" pitchFamily="34" charset="0"/>
                <a:cs typeface="Verdana" pitchFamily="34" charset="0"/>
              </a:rPr>
              <a:t>ME O'Brien</a:t>
            </a:r>
            <a:r>
              <a:rPr lang="en-US" sz="1000" baseline="0" smtClean="0">
                <a:latin typeface="Verdana" pitchFamily="34" charset="0"/>
                <a:ea typeface="Verdana" pitchFamily="34" charset="0"/>
                <a:cs typeface="Verdana" pitchFamily="34" charset="0"/>
              </a:rPr>
              <a:t> </a:t>
            </a:r>
            <a:r>
              <a:rPr lang="en-US" sz="1000" smtClean="0">
                <a:latin typeface="Verdana" pitchFamily="34" charset="0"/>
                <a:ea typeface="Verdana" pitchFamily="34" charset="0"/>
                <a:cs typeface="Verdana" pitchFamily="34" charset="0"/>
              </a:rPr>
              <a:t>https://endnotes.org.uk/file_hosting/EN5_To_Abolish_the_Family.pdf</a:t>
            </a:r>
          </a:p>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"The Case Against Marriage Fundamentalism: Embracing Family Justice For All" by Family Story https://familystoryproject.org/wp-content/uploads/2019/04/Case-Against-Marriage-Fundamentalism_Family-Story-Report_040419.pdf</a:t>
            </a:r>
          </a:p>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"Punks, Bulldaggers, and Welfare Queens: The Radical Potential of Queer Politics?" by Cathy J. Cohen https://</a:t>
            </a:r>
            <a:r>
              <a:rPr lang="en-US" sz="1000" smtClean="0">
                <a:latin typeface="Verdana" pitchFamily="34" charset="0"/>
                <a:ea typeface="Verdana" pitchFamily="34" charset="0"/>
                <a:cs typeface="Verdana" pitchFamily="34" charset="0"/>
              </a:rPr>
              <a:t>www.gc.cuny.edu/CUNY_GC/media/LISCenter/2019%20Inequality%20by%20the%20Numbers/Instructor%20Readings/Strolovitch-1.pdf</a:t>
            </a:r>
          </a:p>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In Defiance of White Supremacist Relationship Hierarchies</a:t>
            </a:r>
            <a:r>
              <a:rPr lang="en-US" sz="1000" baseline="0" smtClean="0">
                <a:latin typeface="Verdana" pitchFamily="34" charset="0"/>
                <a:ea typeface="Verdana" pitchFamily="34" charset="0"/>
                <a:cs typeface="Verdana" pitchFamily="34" charset="0"/>
              </a:rPr>
              <a:t> presentation by TAAAP at MBLGTACC 2022 </a:t>
            </a:r>
            <a:r>
              <a:rPr lang="en-US" sz="1000" smtClean="0">
                <a:latin typeface="Verdana" pitchFamily="34" charset="0"/>
                <a:ea typeface="Verdana" pitchFamily="34" charset="0"/>
                <a:cs typeface="Verdana" pitchFamily="34" charset="0"/>
              </a:rPr>
              <a:t>https://taaap.org/2022/12/28/mblgtacc-2022-in-defiance-of-white-supremacist-relationship-hierarchies/</a:t>
            </a:r>
            <a:endParaRPr lang="en-US" sz="1000" smtClean="0">
              <a:latin typeface="Verdana" pitchFamily="34" charset="0"/>
              <a:ea typeface="Verdana" pitchFamily="34" charset="0"/>
              <a:cs typeface="Verdana" pitchFamily="34" charset="0"/>
            </a:endParaRPr>
          </a:p>
        </p:txBody>
      </p:sp>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Clr>
                <a:schemeClr val="dk1"/>
              </a:buClr>
              <a:buSzPts val="1200"/>
              <a:buFont typeface="Verdana"/>
              <a:buNone/>
            </a:pPr>
            <a:r>
              <a:rPr lang="en-US" sz="1000">
                <a:latin typeface="Verdana" pitchFamily="34" charset="0"/>
                <a:ea typeface="Verdana" pitchFamily="34" charset="0"/>
                <a:cs typeface="Verdana" pitchFamily="34" charset="0"/>
                <a:sym typeface="Verdana"/>
              </a:rPr>
              <a:t>In our society, romance and sex are both seen as key life milestones; inherently good and enjoyable; essential to human experience, fulfillment, and happiness; and biological inevitabilities.  These attitudes are described by compulsory sexuality and amatonormativity, and they directly support rape culture and undermine principles of consent</a:t>
            </a:r>
            <a:r>
              <a:rPr lang="en-US" sz="1000" smtClean="0">
                <a:latin typeface="Verdana" pitchFamily="34" charset="0"/>
                <a:ea typeface="Verdana" pitchFamily="34" charset="0"/>
                <a:cs typeface="Verdana" pitchFamily="34" charset="0"/>
                <a:sym typeface="Verdana"/>
              </a:rPr>
              <a:t>.</a:t>
            </a:r>
            <a:endParaRPr sz="1000">
              <a:latin typeface="Verdana" pitchFamily="34" charset="0"/>
              <a:ea typeface="Verdana" pitchFamily="34" charset="0"/>
              <a:cs typeface="Verdana" pitchFamily="34" charset="0"/>
            </a:endParaRPr>
          </a:p>
          <a:p>
            <a:pPr marL="171450" marR="0" lvl="0" indent="-171450" algn="l" defTabSz="914400" rtl="0" eaLnBrk="1" fontAlgn="auto" latinLnBrk="0" hangingPunct="1">
              <a:lnSpc>
                <a:spcPct val="100000"/>
              </a:lnSpc>
              <a:spcBef>
                <a:spcPts val="0"/>
              </a:spcBef>
              <a:spcAft>
                <a:spcPts val="600"/>
              </a:spcAft>
              <a:buClr>
                <a:schemeClr val="dk1"/>
              </a:buClr>
              <a:buSzPts val="1200"/>
              <a:buFont typeface="Arial"/>
              <a:buChar char="•"/>
              <a:tabLst/>
              <a:defRPr/>
            </a:pPr>
            <a:r>
              <a:rPr lang="en-US" sz="1000" b="1">
                <a:latin typeface="Verdana" pitchFamily="34" charset="0"/>
                <a:ea typeface="Verdana" pitchFamily="34" charset="0"/>
                <a:cs typeface="Verdana" pitchFamily="34" charset="0"/>
                <a:sym typeface="Verdana"/>
              </a:rPr>
              <a:t>Compulsory sexuality</a:t>
            </a:r>
            <a:r>
              <a:rPr lang="en-US" sz="1000">
                <a:latin typeface="Verdana" pitchFamily="34" charset="0"/>
                <a:ea typeface="Verdana" pitchFamily="34" charset="0"/>
                <a:cs typeface="Verdana" pitchFamily="34" charset="0"/>
                <a:sym typeface="Verdana"/>
              </a:rPr>
              <a:t> is the sociocultural assumption that everyone has or will eventually have sex and is interested in sex.  This involves stigma and stereotypes against people who don’t have or haven’t had sex, such as that they are frigid or immature.  People who are not interested in sex are either not believed; told they will eventually mature and develop a desire for sex; or considered sick, broken, or inhuman</a:t>
            </a:r>
            <a:r>
              <a:rPr lang="en-US" sz="1000" smtClean="0">
                <a:latin typeface="Verdana" pitchFamily="34" charset="0"/>
                <a:ea typeface="Verdana" pitchFamily="34" charset="0"/>
                <a:cs typeface="Verdana" pitchFamily="34" charset="0"/>
                <a:sym typeface="Verdana"/>
              </a:rPr>
              <a:t>.  </a:t>
            </a:r>
            <a:r>
              <a:rPr lang="en-US" sz="1000" smtClean="0"/>
              <a:t>Sex is often seen as a biological and/or familial responsibility - as part of couplehood, "having a family," and continuing family lines.</a:t>
            </a:r>
            <a:endParaRPr sz="1000">
              <a:latin typeface="Verdana" pitchFamily="34" charset="0"/>
              <a:ea typeface="Verdana" pitchFamily="34" charset="0"/>
              <a:cs typeface="Verdana" pitchFamily="34" charset="0"/>
            </a:endParaRPr>
          </a:p>
          <a:p>
            <a:pPr marL="171450" lvl="0" indent="-171450" algn="l" rtl="0">
              <a:spcBef>
                <a:spcPts val="0"/>
              </a:spcBef>
              <a:spcAft>
                <a:spcPts val="600"/>
              </a:spcAft>
              <a:buClr>
                <a:schemeClr val="dk1"/>
              </a:buClr>
              <a:buSzPts val="1200"/>
              <a:buFont typeface="Arial"/>
              <a:buChar char="•"/>
            </a:pPr>
            <a:r>
              <a:rPr lang="en-US" sz="1000">
                <a:latin typeface="Verdana" pitchFamily="34" charset="0"/>
                <a:ea typeface="Verdana" pitchFamily="34" charset="0"/>
                <a:cs typeface="Verdana" pitchFamily="34" charset="0"/>
                <a:sym typeface="Verdana"/>
              </a:rPr>
              <a:t>The term </a:t>
            </a:r>
            <a:r>
              <a:rPr lang="en-US" sz="1000" b="1">
                <a:latin typeface="Verdana" pitchFamily="34" charset="0"/>
                <a:ea typeface="Verdana" pitchFamily="34" charset="0"/>
                <a:cs typeface="Verdana" pitchFamily="34" charset="0"/>
                <a:sym typeface="Verdana"/>
              </a:rPr>
              <a:t>amatonormativity</a:t>
            </a:r>
            <a:r>
              <a:rPr lang="en-US" sz="1000">
                <a:latin typeface="Verdana" pitchFamily="34" charset="0"/>
                <a:ea typeface="Verdana" pitchFamily="34" charset="0"/>
                <a:cs typeface="Verdana" pitchFamily="34" charset="0"/>
                <a:sym typeface="Verdana"/>
              </a:rPr>
              <a:t> was coined by Elizabeth Brake and refers to the disproportionate focus on romantic relationships above all else and the widespread assumption that finding romantic love is a universally shared goal.  It describes the systemic way in which these sociocultural ideas and norms are upheld - this includes the formal institution of marriage and the thousands of legal benefits it confers.  Amatonormativity dictates that couplehood, and marriage in particular, is a special site of morality and a sign of maturity</a:t>
            </a:r>
            <a:r>
              <a:rPr lang="en-US" sz="1000" smtClean="0">
                <a:latin typeface="Verdana" pitchFamily="34" charset="0"/>
                <a:ea typeface="Verdana" pitchFamily="34" charset="0"/>
                <a:cs typeface="Verdana" pitchFamily="34" charset="0"/>
                <a:sym typeface="Verdana"/>
              </a:rPr>
              <a:t>.</a:t>
            </a:r>
            <a:r>
              <a:rPr lang="en-US" sz="1000" smtClean="0">
                <a:solidFill>
                  <a:schemeClr val="dk1"/>
                </a:solidFill>
                <a:latin typeface="Verdana" pitchFamily="34" charset="0"/>
                <a:ea typeface="Verdana" pitchFamily="34" charset="0"/>
                <a:cs typeface="Verdana" pitchFamily="34" charset="0"/>
                <a:sym typeface="Calibri"/>
              </a:rPr>
              <a:t>  People who do not get married or form nuclear family units, even when they belong to marginalised groups that have in fact been legally prohibited</a:t>
            </a:r>
            <a:r>
              <a:rPr lang="en-US" sz="1000" baseline="0" smtClean="0">
                <a:solidFill>
                  <a:schemeClr val="dk1"/>
                </a:solidFill>
                <a:latin typeface="Verdana" pitchFamily="34" charset="0"/>
                <a:ea typeface="Verdana" pitchFamily="34" charset="0"/>
                <a:cs typeface="Verdana" pitchFamily="34" charset="0"/>
                <a:sym typeface="Calibri"/>
              </a:rPr>
              <a:t> from doing so, are presumed immoral.</a:t>
            </a:r>
            <a:r>
              <a:rPr lang="en-US" sz="1000" smtClean="0">
                <a:latin typeface="Verdana" pitchFamily="34" charset="0"/>
                <a:ea typeface="Verdana" pitchFamily="34" charset="0"/>
                <a:cs typeface="Verdana" pitchFamily="34" charset="0"/>
                <a:sym typeface="Verdana"/>
              </a:rPr>
              <a:t> </a:t>
            </a:r>
            <a:r>
              <a:rPr lang="en-US" sz="1000" baseline="0" smtClean="0">
                <a:latin typeface="Verdana" pitchFamily="34" charset="0"/>
                <a:ea typeface="Verdana" pitchFamily="34" charset="0"/>
                <a:cs typeface="Verdana" pitchFamily="34" charset="0"/>
                <a:sym typeface="Verdana"/>
              </a:rPr>
              <a:t> And p</a:t>
            </a:r>
            <a:r>
              <a:rPr lang="en-US" sz="1000" smtClean="0">
                <a:solidFill>
                  <a:schemeClr val="dk1"/>
                </a:solidFill>
                <a:latin typeface="Verdana" pitchFamily="34" charset="0"/>
                <a:ea typeface="Verdana" pitchFamily="34" charset="0"/>
                <a:cs typeface="Verdana" pitchFamily="34" charset="0"/>
                <a:sym typeface="Calibri"/>
              </a:rPr>
              <a:t>eople </a:t>
            </a:r>
            <a:r>
              <a:rPr lang="en-US" sz="1000">
                <a:solidFill>
                  <a:schemeClr val="dk1"/>
                </a:solidFill>
                <a:latin typeface="Verdana" pitchFamily="34" charset="0"/>
                <a:ea typeface="Verdana" pitchFamily="34" charset="0"/>
                <a:cs typeface="Verdana" pitchFamily="34" charset="0"/>
                <a:sym typeface="Calibri"/>
              </a:rPr>
              <a:t>who are not interested in romance are either not believed; told that they will eventually mature and develop a desire for romance; or considered heartless and inhuman, and they are vilified for any sex they may have</a:t>
            </a:r>
            <a:r>
              <a:rPr lang="en-US" sz="1000" smtClean="0">
                <a:solidFill>
                  <a:schemeClr val="dk1"/>
                </a:solidFill>
                <a:latin typeface="Verdana" pitchFamily="34" charset="0"/>
                <a:ea typeface="Verdana" pitchFamily="34" charset="0"/>
                <a:cs typeface="Verdana" pitchFamily="34" charset="0"/>
                <a:sym typeface="Calibri"/>
              </a:rPr>
              <a:t>.</a:t>
            </a:r>
            <a:endParaRPr sz="1000">
              <a:latin typeface="Verdana" pitchFamily="34" charset="0"/>
              <a:ea typeface="Verdana" pitchFamily="34" charset="0"/>
              <a:cs typeface="Verdana" pitchFamily="34" charset="0"/>
            </a:endParaRPr>
          </a:p>
          <a:p>
            <a:pPr marL="171450" lvl="0" indent="-171450" algn="l" rtl="0">
              <a:spcBef>
                <a:spcPts val="0"/>
              </a:spcBef>
              <a:spcAft>
                <a:spcPts val="600"/>
              </a:spcAft>
              <a:buClr>
                <a:schemeClr val="dk1"/>
              </a:buClr>
              <a:buSzPts val="1200"/>
              <a:buFont typeface="Arial"/>
              <a:buChar char="•"/>
            </a:pPr>
            <a:r>
              <a:rPr lang="en-US" sz="1000">
                <a:latin typeface="Verdana" pitchFamily="34" charset="0"/>
                <a:ea typeface="Verdana" pitchFamily="34" charset="0"/>
                <a:cs typeface="Verdana" pitchFamily="34" charset="0"/>
                <a:sym typeface="Verdana"/>
              </a:rPr>
              <a:t>These intertwine in that people are expected to form romantic-sexual coupled relationships, and sex is often held up as a special expression of romantic love, so people who do not want to have sex are often told that they cannot be a good romantic partner.  People are also assumed to be open to potentially being a sexual partner, and if they are not in a relationship, they are more likely to experience sexual harassment</a:t>
            </a:r>
            <a:r>
              <a:rPr lang="en-US" sz="1000" smtClean="0">
                <a:latin typeface="Verdana" pitchFamily="34" charset="0"/>
                <a:ea typeface="Verdana" pitchFamily="34" charset="0"/>
                <a:cs typeface="Verdana" pitchFamily="34" charset="0"/>
                <a:sym typeface="Verdana"/>
              </a:rPr>
              <a:t>.</a:t>
            </a:r>
          </a:p>
          <a:p>
            <a:pPr marL="171450" lvl="0" indent="-171450" algn="l" rtl="0">
              <a:spcBef>
                <a:spcPts val="0"/>
              </a:spcBef>
              <a:spcAft>
                <a:spcPts val="600"/>
              </a:spcAft>
              <a:buClr>
                <a:schemeClr val="dk1"/>
              </a:buClr>
              <a:buSzPts val="1200"/>
              <a:buFont typeface="Arial"/>
              <a:buChar char="•"/>
            </a:pPr>
            <a:r>
              <a:rPr lang="en-US" sz="1000" smtClean="0">
                <a:latin typeface="Verdana" pitchFamily="34" charset="0"/>
                <a:ea typeface="Verdana" pitchFamily="34" charset="0"/>
                <a:cs typeface="Verdana" pitchFamily="34" charset="0"/>
                <a:sym typeface="Verdana"/>
              </a:rPr>
              <a:t>Expectations of sexuality differ significantly by gender expectations and stereotypes as </a:t>
            </a:r>
            <a:r>
              <a:rPr lang="en-US" sz="1000" smtClean="0">
                <a:latin typeface="Verdana" pitchFamily="34" charset="0"/>
                <a:ea typeface="Verdana" pitchFamily="34" charset="0"/>
                <a:cs typeface="Verdana" pitchFamily="34" charset="0"/>
                <a:sym typeface="Verdana"/>
              </a:rPr>
              <a:t>well.  They </a:t>
            </a:r>
            <a:r>
              <a:rPr lang="en-US" sz="1000" smtClean="0">
                <a:latin typeface="Verdana" pitchFamily="34" charset="0"/>
                <a:ea typeface="Verdana" pitchFamily="34" charset="0"/>
                <a:cs typeface="Verdana" pitchFamily="34" charset="0"/>
                <a:sym typeface="Verdana"/>
              </a:rPr>
              <a:t>are both heteronormative and cisnormative, </a:t>
            </a:r>
            <a:r>
              <a:rPr lang="en-US" sz="1000" smtClean="0">
                <a:latin typeface="Verdana" pitchFamily="34" charset="0"/>
                <a:ea typeface="Verdana" pitchFamily="34" charset="0"/>
                <a:cs typeface="Verdana" pitchFamily="34" charset="0"/>
                <a:sym typeface="Verdana"/>
              </a:rPr>
              <a:t>intersect </a:t>
            </a:r>
            <a:r>
              <a:rPr lang="en-US" sz="1000" smtClean="0">
                <a:latin typeface="Verdana" pitchFamily="34" charset="0"/>
                <a:ea typeface="Verdana" pitchFamily="34" charset="0"/>
                <a:cs typeface="Verdana" pitchFamily="34" charset="0"/>
                <a:sym typeface="Verdana"/>
              </a:rPr>
              <a:t>with stereotypes of other identities</a:t>
            </a:r>
            <a:r>
              <a:rPr lang="en-US" sz="1000" baseline="0" smtClean="0">
                <a:latin typeface="Verdana" pitchFamily="34" charset="0"/>
                <a:ea typeface="Verdana" pitchFamily="34" charset="0"/>
                <a:cs typeface="Verdana" pitchFamily="34" charset="0"/>
                <a:sym typeface="Verdana"/>
              </a:rPr>
              <a:t>, and </a:t>
            </a:r>
            <a:r>
              <a:rPr lang="en-US" sz="1000" baseline="0" smtClean="0">
                <a:latin typeface="Verdana" pitchFamily="34" charset="0"/>
                <a:ea typeface="Verdana" pitchFamily="34" charset="0"/>
                <a:cs typeface="Verdana" pitchFamily="34" charset="0"/>
                <a:sym typeface="Verdana"/>
              </a:rPr>
              <a:t>can </a:t>
            </a:r>
            <a:r>
              <a:rPr lang="en-US" sz="1000" baseline="0" smtClean="0">
                <a:latin typeface="Verdana" pitchFamily="34" charset="0"/>
                <a:ea typeface="Verdana" pitchFamily="34" charset="0"/>
                <a:cs typeface="Verdana" pitchFamily="34" charset="0"/>
                <a:sym typeface="Verdana"/>
              </a:rPr>
              <a:t>have the effect of denying</a:t>
            </a:r>
            <a:r>
              <a:rPr lang="en-US" sz="1000" smtClean="0">
                <a:latin typeface="Verdana" pitchFamily="34" charset="0"/>
                <a:ea typeface="Verdana" pitchFamily="34" charset="0"/>
                <a:cs typeface="Verdana" pitchFamily="34" charset="0"/>
                <a:sym typeface="Verdana"/>
              </a:rPr>
              <a:t> people</a:t>
            </a:r>
            <a:r>
              <a:rPr lang="en-US" sz="1000" baseline="0" smtClean="0">
                <a:latin typeface="Verdana" pitchFamily="34" charset="0"/>
                <a:ea typeface="Verdana" pitchFamily="34" charset="0"/>
                <a:cs typeface="Verdana" pitchFamily="34" charset="0"/>
                <a:sym typeface="Verdana"/>
              </a:rPr>
              <a:t> </a:t>
            </a:r>
            <a:r>
              <a:rPr lang="en-US" sz="1000" smtClean="0">
                <a:latin typeface="Verdana" pitchFamily="34" charset="0"/>
                <a:ea typeface="Verdana" pitchFamily="34" charset="0"/>
                <a:cs typeface="Verdana" pitchFamily="34" charset="0"/>
                <a:sym typeface="Verdana"/>
              </a:rPr>
              <a:t>agency over their romantic and/or sexual behaviour.</a:t>
            </a:r>
            <a:endParaRPr sz="1000">
              <a:latin typeface="Verdana" pitchFamily="34" charset="0"/>
              <a:ea typeface="Verdana" pitchFamily="34" charset="0"/>
              <a:cs typeface="Verdana" pitchFamily="34" charset="0"/>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Verdana"/>
              <a:buNone/>
              <a:tabLst/>
              <a:defRPr/>
            </a:pPr>
            <a:r>
              <a:rPr lang="en-US" sz="1000" smtClean="0">
                <a:latin typeface="Verdana" pitchFamily="34" charset="0"/>
                <a:ea typeface="Verdana" pitchFamily="34" charset="0"/>
                <a:cs typeface="Verdana" pitchFamily="34" charset="0"/>
                <a:sym typeface="Verdana"/>
              </a:rPr>
              <a:t>The</a:t>
            </a:r>
            <a:r>
              <a:rPr lang="en-US" sz="1000" baseline="0" smtClean="0">
                <a:latin typeface="Verdana" pitchFamily="34" charset="0"/>
                <a:ea typeface="Verdana" pitchFamily="34" charset="0"/>
                <a:cs typeface="Verdana" pitchFamily="34" charset="0"/>
                <a:sym typeface="Verdana"/>
              </a:rPr>
              <a:t> relationship escalator describes the progressive hierarchy of relationships prescribed by patriarchal societies.  It is progressive in that </a:t>
            </a:r>
            <a:r>
              <a:rPr lang="en-US" sz="1000" baseline="0" smtClean="0">
                <a:latin typeface="Verdana" pitchFamily="34" charset="0"/>
                <a:ea typeface="Verdana" pitchFamily="34" charset="0"/>
                <a:cs typeface="Verdana" pitchFamily="34" charset="0"/>
                <a:sym typeface="Calibri"/>
              </a:rPr>
              <a:t>e</a:t>
            </a:r>
            <a:r>
              <a:rPr lang="en-US" sz="1000" smtClean="0">
                <a:latin typeface="Verdana" pitchFamily="34" charset="0"/>
                <a:ea typeface="Verdana" pitchFamily="34" charset="0"/>
                <a:cs typeface="Verdana" pitchFamily="34" charset="0"/>
              </a:rPr>
              <a:t>ach step is presumed to </a:t>
            </a:r>
            <a:r>
              <a:rPr lang="en-US" sz="1000" b="1" smtClean="0">
                <a:latin typeface="Verdana" pitchFamily="34" charset="0"/>
                <a:ea typeface="Verdana" pitchFamily="34" charset="0"/>
                <a:cs typeface="Verdana" pitchFamily="34" charset="0"/>
              </a:rPr>
              <a:t>inevitably follow</a:t>
            </a:r>
            <a:r>
              <a:rPr lang="en-US" sz="1000" smtClean="0">
                <a:latin typeface="Verdana" pitchFamily="34" charset="0"/>
                <a:ea typeface="Verdana" pitchFamily="34" charset="0"/>
                <a:cs typeface="Verdana" pitchFamily="34" charset="0"/>
              </a:rPr>
              <a:t> the “lower” rung and hierarchal in that</a:t>
            </a:r>
            <a:r>
              <a:rPr lang="en-US" sz="1000" baseline="0" smtClean="0">
                <a:latin typeface="Verdana" pitchFamily="34" charset="0"/>
                <a:ea typeface="Verdana" pitchFamily="34" charset="0"/>
                <a:cs typeface="Verdana" pitchFamily="34" charset="0"/>
              </a:rPr>
              <a:t> it s</a:t>
            </a:r>
            <a:r>
              <a:rPr lang="en-US" sz="1000" smtClean="0">
                <a:latin typeface="Verdana" pitchFamily="34" charset="0"/>
                <a:ea typeface="Verdana" pitchFamily="34" charset="0"/>
                <a:cs typeface="Verdana" pitchFamily="34" charset="0"/>
              </a:rPr>
              <a:t>ets a standard by which the </a:t>
            </a:r>
            <a:r>
              <a:rPr lang="en-US" sz="1000" b="1" smtClean="0">
                <a:latin typeface="Verdana" pitchFamily="34" charset="0"/>
                <a:ea typeface="Verdana" pitchFamily="34" charset="0"/>
                <a:cs typeface="Verdana" pitchFamily="34" charset="0"/>
              </a:rPr>
              <a:t>importance and seriousness</a:t>
            </a:r>
            <a:r>
              <a:rPr lang="en-US" sz="1000" smtClean="0">
                <a:latin typeface="Verdana" pitchFamily="34" charset="0"/>
                <a:ea typeface="Verdana" pitchFamily="34" charset="0"/>
                <a:cs typeface="Verdana" pitchFamily="34" charset="0"/>
              </a:rPr>
              <a:t> of relationships is judged.  </a:t>
            </a:r>
            <a:r>
              <a:rPr lang="en-US" sz="1000" baseline="0" smtClean="0">
                <a:latin typeface="Verdana" pitchFamily="34" charset="0"/>
                <a:ea typeface="Verdana" pitchFamily="34" charset="0"/>
                <a:cs typeface="Verdana" pitchFamily="34" charset="0"/>
                <a:sym typeface="Verdana"/>
              </a:rPr>
              <a:t>These expectations steer people into couple-units and nuclear families.  Each step creates progressively higher exit barriers for the relationship, restricting consent by making it more difficult to revoke.</a:t>
            </a:r>
            <a:r>
              <a:rPr lang="en-US" sz="1000" smtClean="0">
                <a:latin typeface="Verdana" pitchFamily="34" charset="0"/>
                <a:ea typeface="Verdana" pitchFamily="34" charset="0"/>
                <a:cs typeface="Verdana" pitchFamily="34" charset="0"/>
              </a:rPr>
              <a:t>  Descending steps is stigmatised as shameful.</a:t>
            </a:r>
            <a:r>
              <a:rPr lang="en-US" sz="1000" baseline="0" smtClean="0">
                <a:latin typeface="Verdana" pitchFamily="34" charset="0"/>
                <a:ea typeface="Verdana" pitchFamily="34" charset="0"/>
                <a:cs typeface="Verdana" pitchFamily="34" charset="0"/>
                <a:sym typeface="Verdana"/>
              </a:rPr>
              <a:t>  Ascending the escalator encourages increased co-identification, life merging, possessiveness, and control over &amp; entitlement to one another.</a:t>
            </a:r>
            <a:endParaRPr lang="en-US" sz="1000" smtClean="0">
              <a:latin typeface="Verdana" pitchFamily="34" charset="0"/>
              <a:ea typeface="Verdana" pitchFamily="34" charset="0"/>
              <a:cs typeface="Verdana" pitchFamily="34" charset="0"/>
              <a:sym typeface="Verdana"/>
            </a:endParaRPr>
          </a:p>
          <a:p>
            <a:pPr marL="0" marR="0" lvl="0" indent="0" algn="l" rtl="0">
              <a:lnSpc>
                <a:spcPct val="100000"/>
              </a:lnSpc>
              <a:spcBef>
                <a:spcPts val="0"/>
              </a:spcBef>
              <a:spcAft>
                <a:spcPts val="0"/>
              </a:spcAft>
              <a:buClr>
                <a:schemeClr val="dk1"/>
              </a:buClr>
              <a:buSzPts val="1200"/>
              <a:buFont typeface="Verdana"/>
              <a:buNone/>
            </a:pPr>
            <a:endParaRPr lang="en-US" sz="1000" smtClean="0">
              <a:latin typeface="Verdana" pitchFamily="34" charset="0"/>
              <a:ea typeface="Verdana" pitchFamily="34" charset="0"/>
              <a:cs typeface="Verdana" pitchFamily="34" charset="0"/>
              <a:sym typeface="Verdana"/>
            </a:endParaRPr>
          </a:p>
          <a:p>
            <a:pPr marL="368300" marR="0" lvl="0" indent="-228600" algn="l" rtl="0">
              <a:lnSpc>
                <a:spcPct val="100000"/>
              </a:lnSpc>
              <a:spcBef>
                <a:spcPts val="0"/>
              </a:spcBef>
              <a:spcAft>
                <a:spcPts val="0"/>
              </a:spcAft>
              <a:buSzPts val="1400"/>
              <a:buFont typeface="+mj-lt"/>
              <a:buAutoNum type="arabicPeriod"/>
            </a:pPr>
            <a:r>
              <a:rPr lang="en-US" sz="1000" smtClean="0">
                <a:latin typeface="Verdana" pitchFamily="34" charset="0"/>
                <a:ea typeface="Verdana" pitchFamily="34" charset="0"/>
                <a:cs typeface="Verdana" pitchFamily="34" charset="0"/>
                <a:sym typeface="Verdana"/>
              </a:rPr>
              <a:t>People</a:t>
            </a:r>
            <a:r>
              <a:rPr lang="en-US" sz="1000" baseline="0" smtClean="0">
                <a:latin typeface="Verdana" pitchFamily="34" charset="0"/>
                <a:ea typeface="Verdana" pitchFamily="34" charset="0"/>
                <a:cs typeface="Verdana" pitchFamily="34" charset="0"/>
                <a:sym typeface="Verdana"/>
              </a:rPr>
              <a:t> are expected to step onto the first rung because of </a:t>
            </a:r>
            <a:r>
              <a:rPr lang="en-US" sz="1000" b="1" baseline="0" smtClean="0">
                <a:latin typeface="Verdana" pitchFamily="34" charset="0"/>
                <a:ea typeface="Verdana" pitchFamily="34" charset="0"/>
                <a:cs typeface="Verdana" pitchFamily="34" charset="0"/>
                <a:sym typeface="Verdana"/>
              </a:rPr>
              <a:t>compulsory sexuality</a:t>
            </a:r>
            <a:r>
              <a:rPr lang="en-US" sz="1000" baseline="0" smtClean="0">
                <a:latin typeface="Verdana" pitchFamily="34" charset="0"/>
                <a:ea typeface="Verdana" pitchFamily="34" charset="0"/>
                <a:cs typeface="Verdana" pitchFamily="34" charset="0"/>
                <a:sym typeface="Verdana"/>
              </a:rPr>
              <a:t>.  It is assumed that everyone will have or want to have sex and that dating is the "proper" way to go about this.</a:t>
            </a:r>
          </a:p>
          <a:p>
            <a:pPr marL="368300" marR="0" lvl="0" indent="-228600" algn="l" rtl="0">
              <a:lnSpc>
                <a:spcPct val="100000"/>
              </a:lnSpc>
              <a:spcBef>
                <a:spcPts val="0"/>
              </a:spcBef>
              <a:spcAft>
                <a:spcPts val="0"/>
              </a:spcAft>
              <a:buSzPts val="1400"/>
              <a:buFont typeface="+mj-lt"/>
              <a:buAutoNum type="arabicPeriod"/>
            </a:pPr>
            <a:r>
              <a:rPr lang="en-US" sz="1000" baseline="0" smtClean="0">
                <a:latin typeface="Verdana" pitchFamily="34" charset="0"/>
                <a:ea typeface="Verdana" pitchFamily="34" charset="0"/>
                <a:cs typeface="Verdana" pitchFamily="34" charset="0"/>
                <a:sym typeface="Verdana"/>
              </a:rPr>
              <a:t>Second, people are taught </a:t>
            </a:r>
            <a:r>
              <a:rPr lang="en-US" sz="1000" smtClean="0">
                <a:latin typeface="Verdana" pitchFamily="34" charset="0"/>
                <a:ea typeface="Verdana" pitchFamily="34" charset="0"/>
                <a:cs typeface="Verdana" pitchFamily="34" charset="0"/>
                <a:sym typeface="Verdana"/>
              </a:rPr>
              <a:t>that </a:t>
            </a:r>
            <a:r>
              <a:rPr lang="en-US" sz="1000" b="1" smtClean="0">
                <a:latin typeface="Verdana" pitchFamily="34" charset="0"/>
                <a:ea typeface="Verdana" pitchFamily="34" charset="0"/>
                <a:cs typeface="Verdana" pitchFamily="34" charset="0"/>
                <a:sym typeface="Verdana"/>
              </a:rPr>
              <a:t>romantic attachment</a:t>
            </a:r>
            <a:r>
              <a:rPr lang="en-US" sz="1000" smtClean="0">
                <a:latin typeface="Verdana" pitchFamily="34" charset="0"/>
                <a:ea typeface="Verdana" pitchFamily="34" charset="0"/>
                <a:cs typeface="Verdana" pitchFamily="34" charset="0"/>
                <a:sym typeface="Verdana"/>
              </a:rPr>
              <a:t> is an inevitability of having sex.  This is an amatonormative misconception.  Consenting to sex is not consenting to romance, and vice versa.</a:t>
            </a:r>
            <a:endParaRPr lang="en-US" sz="1000" baseline="0" smtClean="0">
              <a:latin typeface="Verdana" pitchFamily="34" charset="0"/>
              <a:ea typeface="Verdana" pitchFamily="34" charset="0"/>
              <a:cs typeface="Verdana" pitchFamily="34" charset="0"/>
              <a:sym typeface="Verdana"/>
            </a:endParaRPr>
          </a:p>
          <a:p>
            <a:pPr marL="3683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000" smtClean="0">
                <a:latin typeface="Verdana" pitchFamily="34" charset="0"/>
                <a:ea typeface="Verdana" pitchFamily="34" charset="0"/>
                <a:cs typeface="Verdana" pitchFamily="34" charset="0"/>
                <a:sym typeface="Verdana"/>
              </a:rPr>
              <a:t>Then people are expected to </a:t>
            </a:r>
            <a:r>
              <a:rPr lang="en-US" sz="1000" b="1" smtClean="0">
                <a:latin typeface="Verdana" pitchFamily="34" charset="0"/>
                <a:ea typeface="Verdana" pitchFamily="34" charset="0"/>
                <a:cs typeface="Verdana" pitchFamily="34" charset="0"/>
                <a:sym typeface="Verdana"/>
              </a:rPr>
              <a:t>commit to a monogamous romantic</a:t>
            </a:r>
            <a:r>
              <a:rPr lang="en-US" sz="1000" b="1" baseline="0" smtClean="0">
                <a:latin typeface="Verdana" pitchFamily="34" charset="0"/>
                <a:ea typeface="Verdana" pitchFamily="34" charset="0"/>
                <a:cs typeface="Verdana" pitchFamily="34" charset="0"/>
                <a:sym typeface="Verdana"/>
              </a:rPr>
              <a:t> relationship</a:t>
            </a:r>
            <a:r>
              <a:rPr lang="en-US" sz="1000" baseline="0" smtClean="0">
                <a:latin typeface="Verdana" pitchFamily="34" charset="0"/>
                <a:ea typeface="Verdana" pitchFamily="34" charset="0"/>
                <a:cs typeface="Verdana" pitchFamily="34" charset="0"/>
                <a:sym typeface="Verdana"/>
              </a:rPr>
              <a:t>, involving p</a:t>
            </a:r>
            <a:r>
              <a:rPr lang="en-US" sz="1000" smtClean="0">
                <a:latin typeface="Verdana" pitchFamily="34" charset="0"/>
                <a:ea typeface="Verdana" pitchFamily="34" charset="0"/>
                <a:cs typeface="Verdana" pitchFamily="34" charset="0"/>
                <a:sym typeface="Verdana"/>
              </a:rPr>
              <a:t>lanning a long-term shared future together, policing each other’s behaviour &amp; desires, and raised exit barriers. </a:t>
            </a:r>
            <a:r>
              <a:rPr lang="en-US" sz="1000" baseline="0" smtClean="0">
                <a:latin typeface="Verdana" pitchFamily="34" charset="0"/>
                <a:ea typeface="Verdana" pitchFamily="34" charset="0"/>
                <a:cs typeface="Verdana" pitchFamily="34" charset="0"/>
                <a:sym typeface="Verdana"/>
              </a:rPr>
              <a:t>Increased co-identification as a couple-unit instead of individuals means greater insularity, putting all eggs in one basket by expecting on only one person to fill all social needs.  Wellbeing becomes codependent because of the reduced social support network to fall back on outside the relationship.</a:t>
            </a:r>
            <a:endParaRPr lang="en-US" sz="1000" smtClean="0">
              <a:latin typeface="Verdana" pitchFamily="34" charset="0"/>
              <a:ea typeface="Verdana" pitchFamily="34" charset="0"/>
              <a:cs typeface="Verdana" pitchFamily="34" charset="0"/>
              <a:sym typeface="Verdana"/>
            </a:endParaRPr>
          </a:p>
          <a:p>
            <a:pPr marL="3683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000" b="1" smtClean="0">
                <a:latin typeface="Verdana" pitchFamily="34" charset="0"/>
                <a:ea typeface="Verdana" pitchFamily="34" charset="0"/>
                <a:cs typeface="Verdana" pitchFamily="34" charset="0"/>
                <a:sym typeface="Verdana"/>
              </a:rPr>
              <a:t>Cohabitation</a:t>
            </a:r>
            <a:r>
              <a:rPr lang="en-US" sz="1000" smtClean="0">
                <a:latin typeface="Verdana" pitchFamily="34" charset="0"/>
                <a:ea typeface="Verdana" pitchFamily="34" charset="0"/>
                <a:cs typeface="Verdana" pitchFamily="34" charset="0"/>
                <a:sym typeface="Verdana"/>
              </a:rPr>
              <a:t> implements even higher exit barriers and couple-unit identification, including shared finances and other life merging.  </a:t>
            </a:r>
            <a:r>
              <a:rPr lang="en-US" sz="1000" baseline="0" smtClean="0">
                <a:latin typeface="Verdana" pitchFamily="34" charset="0"/>
                <a:ea typeface="Verdana" pitchFamily="34" charset="0"/>
                <a:cs typeface="Verdana" pitchFamily="34" charset="0"/>
                <a:sym typeface="Verdana"/>
              </a:rPr>
              <a:t>Life merging leads to logistical separation barriers.  Amatonormativity &amp; singlism create social punishment where ending of relationships is seen as personal failure (didn't work on relationship/communication enough, didn't work on self enough, chose the wrong person, etc.).  Relationship preservation is given utmost importance above the quality of the relationship itself/the wellbeing of the people in it.</a:t>
            </a:r>
            <a:endParaRPr lang="en-US" sz="1000" smtClean="0">
              <a:latin typeface="Verdana" pitchFamily="34" charset="0"/>
              <a:ea typeface="Verdana" pitchFamily="34" charset="0"/>
              <a:cs typeface="Verdana" pitchFamily="34" charset="0"/>
              <a:sym typeface="Verdana"/>
            </a:endParaRPr>
          </a:p>
          <a:p>
            <a:pPr marL="3683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000" smtClean="0">
                <a:latin typeface="Verdana" pitchFamily="34" charset="0"/>
                <a:ea typeface="Verdana" pitchFamily="34" charset="0"/>
                <a:cs typeface="Verdana" pitchFamily="34" charset="0"/>
                <a:sym typeface="Verdana"/>
              </a:rPr>
              <a:t>The</a:t>
            </a:r>
            <a:r>
              <a:rPr lang="en-US" sz="1000" baseline="0" smtClean="0">
                <a:latin typeface="Verdana" pitchFamily="34" charset="0"/>
                <a:ea typeface="Verdana" pitchFamily="34" charset="0"/>
                <a:cs typeface="Verdana" pitchFamily="34" charset="0"/>
                <a:sym typeface="Verdana"/>
              </a:rPr>
              <a:t> next step is supposed to be entering a </a:t>
            </a:r>
            <a:r>
              <a:rPr lang="en-US" sz="1000" b="1" baseline="0" smtClean="0">
                <a:latin typeface="Verdana" pitchFamily="34" charset="0"/>
                <a:ea typeface="Verdana" pitchFamily="34" charset="0"/>
                <a:cs typeface="Verdana" pitchFamily="34" charset="0"/>
                <a:sym typeface="Verdana"/>
              </a:rPr>
              <a:t>s</a:t>
            </a:r>
            <a:r>
              <a:rPr lang="en-US" sz="1000" b="1" smtClean="0">
                <a:latin typeface="Verdana" pitchFamily="34" charset="0"/>
                <a:ea typeface="Verdana" pitchFamily="34" charset="0"/>
                <a:cs typeface="Verdana" pitchFamily="34" charset="0"/>
                <a:sym typeface="Verdana"/>
              </a:rPr>
              <a:t>tate-sanctioned marriage contract</a:t>
            </a:r>
            <a:r>
              <a:rPr lang="en-US" sz="1000" smtClean="0">
                <a:latin typeface="Verdana" pitchFamily="34" charset="0"/>
                <a:ea typeface="Verdana" pitchFamily="34" charset="0"/>
                <a:cs typeface="Verdana" pitchFamily="34" charset="0"/>
                <a:sym typeface="Verdana"/>
              </a:rPr>
              <a:t>.  Exit barriers are now instituted by the state, so withdrawal</a:t>
            </a:r>
            <a:r>
              <a:rPr lang="en-US" sz="1000" baseline="0" smtClean="0">
                <a:latin typeface="Verdana" pitchFamily="34" charset="0"/>
                <a:ea typeface="Verdana" pitchFamily="34" charset="0"/>
                <a:cs typeface="Verdana" pitchFamily="34" charset="0"/>
                <a:sym typeface="Verdana"/>
              </a:rPr>
              <a:t> of consent to the relationship is made extremely difficult (legally, financially, and socially) because the relationship is governed by the state instead of free association.  Fully free consent must be revocable at any time, so the relationship is no longer voluntary (or, the restriction of free withdrawal of consent renders voluntariness moot).  T</a:t>
            </a:r>
            <a:r>
              <a:rPr lang="en-US" sz="1000" smtClean="0">
                <a:latin typeface="Verdana" pitchFamily="34" charset="0"/>
                <a:ea typeface="Verdana" pitchFamily="34" charset="0"/>
                <a:cs typeface="Verdana" pitchFamily="34" charset="0"/>
                <a:sym typeface="Verdana"/>
              </a:rPr>
              <a:t>here is also an expectation to have children. </a:t>
            </a:r>
          </a:p>
          <a:p>
            <a:pPr marL="368300" marR="0" lvl="0" indent="-228600" algn="l" rtl="0">
              <a:lnSpc>
                <a:spcPct val="100000"/>
              </a:lnSpc>
              <a:spcBef>
                <a:spcPts val="0"/>
              </a:spcBef>
              <a:spcAft>
                <a:spcPts val="0"/>
              </a:spcAft>
              <a:buSzPts val="1400"/>
              <a:buFont typeface="+mj-lt"/>
              <a:buAutoNum type="arabicPeriod"/>
            </a:pPr>
            <a:r>
              <a:rPr lang="en-US" sz="1000" smtClean="0">
                <a:latin typeface="Verdana" pitchFamily="34" charset="0"/>
                <a:ea typeface="Verdana" pitchFamily="34" charset="0"/>
                <a:cs typeface="Verdana" pitchFamily="34" charset="0"/>
                <a:sym typeface="Verdana"/>
              </a:rPr>
              <a:t>Finally, this results</a:t>
            </a:r>
            <a:r>
              <a:rPr lang="en-US" sz="1000" baseline="0" smtClean="0">
                <a:latin typeface="Verdana" pitchFamily="34" charset="0"/>
                <a:ea typeface="Verdana" pitchFamily="34" charset="0"/>
                <a:cs typeface="Verdana" pitchFamily="34" charset="0"/>
                <a:sym typeface="Verdana"/>
              </a:rPr>
              <a:t> in replicating the ideals of </a:t>
            </a:r>
            <a:r>
              <a:rPr lang="en-US" sz="1000" b="1" baseline="0" smtClean="0">
                <a:latin typeface="Verdana" pitchFamily="34" charset="0"/>
                <a:ea typeface="Verdana" pitchFamily="34" charset="0"/>
                <a:cs typeface="Verdana" pitchFamily="34" charset="0"/>
                <a:sym typeface="Verdana"/>
              </a:rPr>
              <a:t>patriarchal property law</a:t>
            </a:r>
            <a:r>
              <a:rPr lang="en-US" sz="1000" baseline="0" smtClean="0">
                <a:latin typeface="Verdana" pitchFamily="34" charset="0"/>
                <a:ea typeface="Verdana" pitchFamily="34" charset="0"/>
                <a:cs typeface="Verdana" pitchFamily="34" charset="0"/>
                <a:sym typeface="Verdana"/>
              </a:rPr>
              <a:t>: h</a:t>
            </a:r>
            <a:r>
              <a:rPr lang="en-US" sz="1000" smtClean="0">
                <a:latin typeface="Verdana" pitchFamily="34" charset="0"/>
                <a:ea typeface="Verdana" pitchFamily="34" charset="0"/>
                <a:cs typeface="Verdana" pitchFamily="34" charset="0"/>
                <a:sym typeface="Verdana"/>
              </a:rPr>
              <a:t>ome ownership, raising children, conformity to societal ideals of nuclear family, family wealth consolidation and inheritance, and reproduction of class.</a:t>
            </a:r>
          </a:p>
          <a:p>
            <a:pPr marL="139700" marR="0" lvl="0" indent="0" algn="l" rtl="0">
              <a:lnSpc>
                <a:spcPct val="100000"/>
              </a:lnSpc>
              <a:spcBef>
                <a:spcPts val="0"/>
              </a:spcBef>
              <a:spcAft>
                <a:spcPts val="0"/>
              </a:spcAft>
              <a:buSzPts val="1400"/>
              <a:buFont typeface="Verdana"/>
              <a:buNone/>
            </a:pPr>
            <a:endParaRPr lang="en-US" sz="1000" smtClean="0">
              <a:latin typeface="Verdana" pitchFamily="34" charset="0"/>
              <a:ea typeface="Verdana" pitchFamily="34" charset="0"/>
              <a:cs typeface="Verdana" pitchFamily="34" charset="0"/>
              <a:sym typeface="Verdana"/>
            </a:endParaRPr>
          </a:p>
          <a:p>
            <a:pPr marL="171450" lvl="0"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This + toxic masculinity's discouraging of emotional closeness outside of romantic relationships + gendered imbalance of domestic, emotional, and reproductive labour within hetero relationships due to patriarchal norms = men often especially dependent on romantic relationships as primary/only source of all forms of care</a:t>
            </a:r>
          </a:p>
          <a:p>
            <a:pPr marL="628650" lvl="1"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For same reasons, women are often less dependent/have other support networks/are the ones nurturing the couple's social relationships/are more accustomed or prepared to do household labour, etc. and are therefore not only more disadvantaged by the patriarchal nature of marriages but also more resilient after losing them</a:t>
            </a:r>
          </a:p>
          <a:p>
            <a:pPr marL="171450" lvl="0"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Mythology around marriage that married people are so much better off &amp; happier than single people is untrue; research shows otherwise</a:t>
            </a:r>
          </a:p>
          <a:p>
            <a:pPr marL="628650" lvl="1"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Statistics are skewed for marriage propaganda by grouping divorced &amp; widowed men with always single men to compare men who are vs. aren't married</a:t>
            </a:r>
          </a:p>
          <a:p>
            <a:pPr marL="628650" lvl="1" indent="-171450" algn="l" rtl="0">
              <a:spcBef>
                <a:spcPts val="0"/>
              </a:spcBef>
              <a:spcAft>
                <a:spcPts val="600"/>
              </a:spcAft>
              <a:buClr>
                <a:schemeClr val="dk1"/>
              </a:buClr>
              <a:buSzPts val="1200"/>
              <a:buFont typeface="Arial" pitchFamily="34" charset="0"/>
              <a:buChar char="•"/>
            </a:pPr>
            <a:r>
              <a:rPr lang="en-US" sz="1000" baseline="0" smtClean="0">
                <a:latin typeface="Verdana" pitchFamily="34" charset="0"/>
                <a:ea typeface="Verdana" pitchFamily="34" charset="0"/>
                <a:cs typeface="Verdana" pitchFamily="34" charset="0"/>
                <a:sym typeface="Verdana"/>
              </a:rPr>
              <a:t>Men who  lost marriages often struggle because they did not maintain other sources of support; always single men are doing just as well as or better than married men (therefore, becoming married could be considered to have in fact have had an ultimately detrimental impact on men who were divorced or widowed)</a:t>
            </a:r>
          </a:p>
          <a:p>
            <a:pPr marL="628650" lvl="1" indent="-171450" algn="l" rtl="0">
              <a:spcBef>
                <a:spcPts val="0"/>
              </a:spcBef>
              <a:spcAft>
                <a:spcPts val="600"/>
              </a:spcAft>
              <a:buClr>
                <a:schemeClr val="dk1"/>
              </a:buClr>
              <a:buSzPts val="1200"/>
              <a:buFont typeface="Arial" pitchFamily="34" charset="0"/>
              <a:buChar char="•"/>
            </a:pPr>
            <a:r>
              <a:rPr lang="en-US" sz="1000" smtClean="0">
                <a:latin typeface="Verdana" pitchFamily="34" charset="0"/>
                <a:ea typeface="Verdana" pitchFamily="34" charset="0"/>
                <a:cs typeface="Verdana" pitchFamily="34" charset="0"/>
                <a:sym typeface="Verdana"/>
              </a:rPr>
              <a:t>R</a:t>
            </a:r>
            <a:r>
              <a:rPr lang="en-US" sz="1000" baseline="0" smtClean="0">
                <a:latin typeface="Verdana" pitchFamily="34" charset="0"/>
                <a:ea typeface="Verdana" pitchFamily="34" charset="0"/>
                <a:cs typeface="Verdana" pitchFamily="34" charset="0"/>
                <a:sym typeface="Verdana"/>
              </a:rPr>
              <a:t>esearch also shows any increased happiness/wellbeing married people have compared to single people is insignificant (e.g. not a substantive/meaningful difference in reported life satisfaction) </a:t>
            </a:r>
            <a:r>
              <a:rPr lang="en-US" sz="1000" i="1" baseline="0" smtClean="0">
                <a:latin typeface="Verdana" pitchFamily="34" charset="0"/>
                <a:ea typeface="Verdana" pitchFamily="34" charset="0"/>
                <a:cs typeface="Verdana" pitchFamily="34" charset="0"/>
                <a:sym typeface="Verdana"/>
              </a:rPr>
              <a:t>and</a:t>
            </a:r>
            <a:r>
              <a:rPr lang="en-US" sz="1000" i="0" baseline="0" smtClean="0">
                <a:latin typeface="Verdana" pitchFamily="34" charset="0"/>
                <a:ea typeface="Verdana" pitchFamily="34" charset="0"/>
                <a:cs typeface="Verdana" pitchFamily="34" charset="0"/>
                <a:sym typeface="Verdana"/>
              </a:rPr>
              <a:t> is only elevated for a short term before reverting to baseline levels, often decreasing over time</a:t>
            </a:r>
            <a:endParaRPr lang="en-US" sz="1000" smtClean="0">
              <a:latin typeface="Verdana" pitchFamily="34" charset="0"/>
              <a:ea typeface="Verdana" pitchFamily="34" charset="0"/>
              <a:cs typeface="Verdana" pitchFamily="34" charset="0"/>
              <a:sym typeface="Verdana"/>
            </a:endParaRPr>
          </a:p>
          <a:p>
            <a:pPr marL="0" marR="0" lvl="0" indent="0" algn="l" rtl="0">
              <a:lnSpc>
                <a:spcPct val="100000"/>
              </a:lnSpc>
              <a:spcBef>
                <a:spcPts val="0"/>
              </a:spcBef>
              <a:spcAft>
                <a:spcPts val="0"/>
              </a:spcAft>
              <a:buClr>
                <a:schemeClr val="dk1"/>
              </a:buClr>
              <a:buSzPts val="1200"/>
              <a:buFont typeface="Verdana"/>
              <a:buNone/>
            </a:pPr>
            <a:endParaRPr lang="en-US" sz="1000" smtClean="0">
              <a:latin typeface="Verdana" pitchFamily="34" charset="0"/>
              <a:ea typeface="Verdana" pitchFamily="34" charset="0"/>
              <a:cs typeface="Verdana" pitchFamily="34" charset="0"/>
              <a:sym typeface="Verdana"/>
            </a:endParaRP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Ways for people to step off the relationship escalator</a:t>
            </a:r>
          </a:p>
          <a:p>
            <a:pPr marL="0" lvl="0" indent="0" algn="l" rtl="0">
              <a:lnSpc>
                <a:spcPct val="100000"/>
              </a:lnSpc>
              <a:spcBef>
                <a:spcPts val="0"/>
              </a:spcBef>
              <a:spcAft>
                <a:spcPts val="600"/>
              </a:spcAft>
              <a:buFont typeface="Arial" pitchFamily="34" charset="0"/>
              <a:buNone/>
            </a:pPr>
            <a:r>
              <a:rPr lang="en-US" sz="1000" baseline="0" smtClean="0">
                <a:latin typeface="Verdana" pitchFamily="34" charset="0"/>
                <a:ea typeface="Verdana" pitchFamily="34" charset="0"/>
                <a:cs typeface="Verdana" pitchFamily="34" charset="0"/>
              </a:rPr>
              <a:t>Ex: </a:t>
            </a:r>
            <a:r>
              <a:rPr lang="en-US" sz="1000" baseline="0" smtClean="0">
                <a:latin typeface="Verdana" pitchFamily="34" charset="0"/>
                <a:ea typeface="Verdana" pitchFamily="34" charset="0"/>
                <a:cs typeface="Verdana" pitchFamily="34" charset="0"/>
                <a:sym typeface="Verdana"/>
              </a:rPr>
              <a:t>n</a:t>
            </a:r>
            <a:r>
              <a:rPr lang="en-US" sz="1000" smtClean="0">
                <a:latin typeface="Verdana" pitchFamily="34" charset="0"/>
                <a:ea typeface="Verdana" pitchFamily="34" charset="0"/>
                <a:cs typeface="Verdana" pitchFamily="34" charset="0"/>
                <a:sym typeface="Verdana"/>
              </a:rPr>
              <a:t>ot dating,</a:t>
            </a:r>
            <a:r>
              <a:rPr lang="en-US" sz="1000" baseline="0" smtClean="0">
                <a:latin typeface="Verdana" pitchFamily="34" charset="0"/>
                <a:ea typeface="Verdana" pitchFamily="34" charset="0"/>
                <a:cs typeface="Verdana" pitchFamily="34" charset="0"/>
                <a:sym typeface="Verdana"/>
              </a:rPr>
              <a:t> not</a:t>
            </a:r>
            <a:r>
              <a:rPr lang="en-US" sz="1000" smtClean="0">
                <a:latin typeface="Verdana" pitchFamily="34" charset="0"/>
                <a:ea typeface="Verdana" pitchFamily="34" charset="0"/>
                <a:cs typeface="Verdana" pitchFamily="34" charset="0"/>
                <a:sym typeface="Verdana"/>
              </a:rPr>
              <a:t> having sex, casual sex without escalating to a relationship, </a:t>
            </a:r>
            <a:r>
              <a:rPr lang="en-US" sz="1000" smtClean="0">
                <a:latin typeface="Verdana" pitchFamily="34" charset="0"/>
                <a:ea typeface="Verdana" pitchFamily="34" charset="0"/>
                <a:cs typeface="Verdana" pitchFamily="34" charset="0"/>
                <a:sym typeface="Verdana"/>
              </a:rPr>
              <a:t>having sex with friends,</a:t>
            </a:r>
            <a:r>
              <a:rPr lang="en-US" sz="1000" baseline="0" smtClean="0">
                <a:latin typeface="Verdana" pitchFamily="34" charset="0"/>
                <a:ea typeface="Verdana" pitchFamily="34" charset="0"/>
                <a:cs typeface="Verdana" pitchFamily="34" charset="0"/>
                <a:sym typeface="Verdana"/>
              </a:rPr>
              <a:t> </a:t>
            </a:r>
            <a:r>
              <a:rPr lang="en-US" sz="1000" smtClean="0">
                <a:latin typeface="Verdana" pitchFamily="34" charset="0"/>
                <a:ea typeface="Verdana" pitchFamily="34" charset="0"/>
                <a:cs typeface="Verdana" pitchFamily="34" charset="0"/>
                <a:sym typeface="Verdana"/>
              </a:rPr>
              <a:t>nonmonogamy</a:t>
            </a:r>
            <a:r>
              <a:rPr lang="en-US" sz="1000" smtClean="0">
                <a:latin typeface="Verdana" pitchFamily="34" charset="0"/>
                <a:ea typeface="Verdana" pitchFamily="34" charset="0"/>
                <a:cs typeface="Verdana" pitchFamily="34" charset="0"/>
                <a:sym typeface="Verdana"/>
              </a:rPr>
              <a:t>, couples living apart</a:t>
            </a:r>
            <a:r>
              <a:rPr lang="en-US" sz="1000" baseline="0" smtClean="0">
                <a:latin typeface="Verdana" pitchFamily="34" charset="0"/>
                <a:ea typeface="Verdana" pitchFamily="34" charset="0"/>
                <a:cs typeface="Verdana" pitchFamily="34" charset="0"/>
                <a:sym typeface="Verdana"/>
              </a:rPr>
              <a:t> and not merging </a:t>
            </a:r>
            <a:r>
              <a:rPr lang="en-US" sz="1000" baseline="0" smtClean="0">
                <a:latin typeface="Verdana" pitchFamily="34" charset="0"/>
                <a:ea typeface="Verdana" pitchFamily="34" charset="0"/>
                <a:cs typeface="Verdana" pitchFamily="34" charset="0"/>
                <a:sym typeface="Verdana"/>
              </a:rPr>
              <a:t>finances (always have an exit strategy!)</a:t>
            </a:r>
            <a:r>
              <a:rPr lang="en-US" sz="1000" smtClean="0">
                <a:latin typeface="Verdana" pitchFamily="34" charset="0"/>
                <a:ea typeface="Verdana" pitchFamily="34" charset="0"/>
                <a:cs typeface="Verdana" pitchFamily="34" charset="0"/>
                <a:sym typeface="Verdana"/>
              </a:rPr>
              <a:t>, </a:t>
            </a:r>
            <a:r>
              <a:rPr lang="en-US" sz="1000" smtClean="0">
                <a:latin typeface="Verdana" pitchFamily="34" charset="0"/>
                <a:ea typeface="Verdana" pitchFamily="34" charset="0"/>
                <a:cs typeface="Verdana" pitchFamily="34" charset="0"/>
                <a:sym typeface="Verdana"/>
              </a:rPr>
              <a:t>childfreedom, communal child raising, chosen</a:t>
            </a:r>
            <a:r>
              <a:rPr lang="en-US" sz="1000" baseline="0" smtClean="0">
                <a:latin typeface="Verdana" pitchFamily="34" charset="0"/>
                <a:ea typeface="Verdana" pitchFamily="34" charset="0"/>
                <a:cs typeface="Verdana" pitchFamily="34" charset="0"/>
                <a:sym typeface="Verdana"/>
              </a:rPr>
              <a:t> families, </a:t>
            </a:r>
            <a:r>
              <a:rPr lang="en-US" sz="1000" smtClean="0">
                <a:latin typeface="Verdana" pitchFamily="34" charset="0"/>
                <a:ea typeface="Verdana" pitchFamily="34" charset="0"/>
                <a:cs typeface="Verdana" pitchFamily="34" charset="0"/>
                <a:sym typeface="Verdana"/>
              </a:rPr>
              <a:t>maintaining individual identities instead of co-identifying as a couple-unit, prioritising friends as much as or more than romantic partners, </a:t>
            </a:r>
            <a:r>
              <a:rPr lang="en-US" sz="1000" smtClean="0">
                <a:latin typeface="Verdana" pitchFamily="34" charset="0"/>
                <a:ea typeface="Verdana" pitchFamily="34" charset="0"/>
                <a:cs typeface="Verdana" pitchFamily="34" charset="0"/>
                <a:sym typeface="Verdana"/>
              </a:rPr>
              <a:t>normalising/destigmatising </a:t>
            </a:r>
            <a:r>
              <a:rPr lang="en-US" sz="1000" smtClean="0">
                <a:latin typeface="Verdana" pitchFamily="34" charset="0"/>
                <a:ea typeface="Verdana" pitchFamily="34" charset="0"/>
                <a:cs typeface="Verdana" pitchFamily="34" charset="0"/>
                <a:sym typeface="Verdana"/>
              </a:rPr>
              <a:t>breakups &amp;</a:t>
            </a:r>
            <a:r>
              <a:rPr lang="en-US" sz="1000" baseline="0" smtClean="0">
                <a:latin typeface="Verdana" pitchFamily="34" charset="0"/>
                <a:ea typeface="Verdana" pitchFamily="34" charset="0"/>
                <a:cs typeface="Verdana" pitchFamily="34" charset="0"/>
                <a:sym typeface="Verdana"/>
              </a:rPr>
              <a:t> divorces,</a:t>
            </a:r>
            <a:r>
              <a:rPr lang="en-US" sz="1000" smtClean="0">
                <a:latin typeface="Verdana" pitchFamily="34" charset="0"/>
                <a:ea typeface="Verdana" pitchFamily="34" charset="0"/>
                <a:cs typeface="Verdana" pitchFamily="34" charset="0"/>
                <a:sym typeface="Verdana"/>
              </a:rPr>
              <a:t> remaining friends with ex-partners</a:t>
            </a:r>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In our society, romance is treated as intrinsically better and more valuable than other forms of interpersonal bonds.  People commonly assume that committed monogamous romantic relationships are a </a:t>
            </a:r>
            <a:r>
              <a:rPr lang="en-US" sz="1000" b="1" smtClean="0">
                <a:latin typeface="Verdana" pitchFamily="34" charset="0"/>
                <a:ea typeface="Verdana" pitchFamily="34" charset="0"/>
                <a:cs typeface="Verdana" pitchFamily="34" charset="0"/>
                <a:sym typeface="Verdana"/>
              </a:rPr>
              <a:t>universal and natural</a:t>
            </a:r>
            <a:r>
              <a:rPr lang="en-US" sz="1000" smtClean="0">
                <a:latin typeface="Verdana" pitchFamily="34" charset="0"/>
                <a:ea typeface="Verdana" pitchFamily="34" charset="0"/>
                <a:cs typeface="Verdana" pitchFamily="34" charset="0"/>
                <a:sym typeface="Verdana"/>
              </a:rPr>
              <a:t> norm and goal, but the norm of monogamy was </a:t>
            </a:r>
            <a:r>
              <a:rPr lang="en-US" sz="1000" b="1" smtClean="0">
                <a:latin typeface="Verdana" pitchFamily="34" charset="0"/>
                <a:ea typeface="Verdana" pitchFamily="34" charset="0"/>
                <a:cs typeface="Verdana" pitchFamily="34" charset="0"/>
                <a:sym typeface="Verdana"/>
              </a:rPr>
              <a:t>deliberately created and imposed</a:t>
            </a:r>
            <a:r>
              <a:rPr lang="en-US" sz="1000" smtClean="0">
                <a:latin typeface="Verdana" pitchFamily="34" charset="0"/>
                <a:ea typeface="Verdana" pitchFamily="34" charset="0"/>
                <a:cs typeface="Verdana" pitchFamily="34" charset="0"/>
                <a:sym typeface="Verdana"/>
              </a:rPr>
              <a:t> by patriarchal societies, and marriage has been selectively promoted or prohibited for marginalised groups throughout history as a form of social control for enforcing white supremacy.  We will expand on this</a:t>
            </a:r>
            <a:r>
              <a:rPr lang="en-US" sz="1000" baseline="0" smtClean="0">
                <a:latin typeface="Verdana" pitchFamily="34" charset="0"/>
                <a:ea typeface="Verdana" pitchFamily="34" charset="0"/>
                <a:cs typeface="Verdana" pitchFamily="34" charset="0"/>
                <a:sym typeface="Verdana"/>
              </a:rPr>
              <a:t> in slides to come</a:t>
            </a:r>
            <a:r>
              <a:rPr lang="en-US" sz="1000" baseline="0" smtClean="0">
                <a:latin typeface="Verdana" pitchFamily="34" charset="0"/>
                <a:ea typeface="Verdana" pitchFamily="34" charset="0"/>
                <a:cs typeface="Verdana" pitchFamily="34" charset="0"/>
                <a:sym typeface="Verdana"/>
              </a:rPr>
              <a:t>.</a:t>
            </a:r>
          </a:p>
          <a:p>
            <a:pPr marL="0" lvl="0" indent="0" algn="l" rtl="0">
              <a:spcBef>
                <a:spcPts val="0"/>
              </a:spcBef>
              <a:spcAft>
                <a:spcPts val="600"/>
              </a:spcAft>
              <a:buClr>
                <a:schemeClr val="dk1"/>
              </a:buClr>
              <a:buSzPts val="1200"/>
              <a:buFont typeface="Verdana"/>
              <a:buNone/>
            </a:pPr>
            <a:endParaRPr lang="en-US" sz="1000" smtClean="0">
              <a:latin typeface="Verdana" pitchFamily="34" charset="0"/>
              <a:ea typeface="Verdana" pitchFamily="34" charset="0"/>
              <a:cs typeface="Verdana" pitchFamily="34" charset="0"/>
            </a:endParaRPr>
          </a:p>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Amatonormativity harms everyone by promoting </a:t>
            </a:r>
            <a:r>
              <a:rPr lang="en-US" sz="1000" b="1" smtClean="0">
                <a:latin typeface="Verdana" pitchFamily="34" charset="0"/>
                <a:ea typeface="Verdana" pitchFamily="34" charset="0"/>
                <a:cs typeface="Verdana" pitchFamily="34" charset="0"/>
                <a:sym typeface="Verdana"/>
              </a:rPr>
              <a:t>isolation and unhealthy relationship views</a:t>
            </a:r>
            <a:r>
              <a:rPr lang="en-US" sz="1000" smtClean="0">
                <a:latin typeface="Verdana" pitchFamily="34" charset="0"/>
                <a:ea typeface="Verdana" pitchFamily="34" charset="0"/>
                <a:cs typeface="Verdana" pitchFamily="34" charset="0"/>
                <a:sym typeface="Verdana"/>
              </a:rPr>
              <a:t>.  The belief that committed romantic relationships have special value leads to the overlooking of other important interpersonal relationships and the erosion of community.  For example, sociological research consistently shows that people become more insular when they get married, regardless of whether or not they have children.  They become less likely to spend time with or help their friends, parents, siblings, neighbours, or community organisations, and they have less friends than people who stay single</a:t>
            </a:r>
            <a:r>
              <a:rPr lang="en-US" sz="1000" smtClean="0">
                <a:latin typeface="Verdana" pitchFamily="34" charset="0"/>
                <a:ea typeface="Verdana" pitchFamily="34" charset="0"/>
                <a:cs typeface="Verdana" pitchFamily="34" charset="0"/>
                <a:sym typeface="Verdana"/>
              </a:rPr>
              <a:t>.</a:t>
            </a:r>
          </a:p>
          <a:p>
            <a:pPr marL="0" lvl="0" indent="0" algn="l" rtl="0">
              <a:spcBef>
                <a:spcPts val="0"/>
              </a:spcBef>
              <a:spcAft>
                <a:spcPts val="600"/>
              </a:spcAft>
              <a:buClr>
                <a:schemeClr val="dk1"/>
              </a:buClr>
              <a:buSzPts val="1200"/>
              <a:buFont typeface="Verdana"/>
              <a:buNone/>
            </a:pPr>
            <a:endParaRPr lang="en-US" sz="1000" smtClean="0">
              <a:latin typeface="Verdana" pitchFamily="34" charset="0"/>
              <a:ea typeface="Verdana" pitchFamily="34" charset="0"/>
              <a:cs typeface="Verdana" pitchFamily="34" charset="0"/>
            </a:endParaRPr>
          </a:p>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Amatonormativity is also intrinsically linked with </a:t>
            </a:r>
            <a:r>
              <a:rPr lang="en-US" sz="1000" b="1" smtClean="0">
                <a:latin typeface="Verdana" pitchFamily="34" charset="0"/>
                <a:ea typeface="Verdana" pitchFamily="34" charset="0"/>
                <a:cs typeface="Verdana" pitchFamily="34" charset="0"/>
                <a:sym typeface="Verdana"/>
              </a:rPr>
              <a:t>sex shaming</a:t>
            </a:r>
            <a:r>
              <a:rPr lang="en-US" sz="1000" smtClean="0">
                <a:latin typeface="Verdana" pitchFamily="34" charset="0"/>
                <a:ea typeface="Verdana" pitchFamily="34" charset="0"/>
                <a:cs typeface="Verdana" pitchFamily="34" charset="0"/>
                <a:sym typeface="Verdana"/>
              </a:rPr>
              <a:t> because it pushes monogamous romantic commitment.  When we’re expected to get all our social needs met by an exclusive romantic relationship, it creates a scarcity mindset around physical affection, emotional intimacy, support structures, and sex</a:t>
            </a:r>
            <a:r>
              <a:rPr lang="en-US" sz="1000" smtClean="0">
                <a:latin typeface="Verdana" pitchFamily="34" charset="0"/>
                <a:ea typeface="Verdana" pitchFamily="34" charset="0"/>
                <a:cs typeface="Verdana" pitchFamily="34" charset="0"/>
                <a:sym typeface="Verdana"/>
              </a:rPr>
              <a:t>.</a:t>
            </a:r>
          </a:p>
          <a:p>
            <a:pPr marL="0" lvl="0" indent="0" algn="l" rtl="0">
              <a:spcBef>
                <a:spcPts val="0"/>
              </a:spcBef>
              <a:spcAft>
                <a:spcPts val="600"/>
              </a:spcAft>
              <a:buClr>
                <a:schemeClr val="dk1"/>
              </a:buClr>
              <a:buSzPts val="1200"/>
              <a:buFont typeface="Verdana"/>
              <a:buNone/>
            </a:pPr>
            <a:endParaRPr lang="en-US" sz="1000" smtClean="0">
              <a:latin typeface="Verdana" pitchFamily="34" charset="0"/>
              <a:ea typeface="Verdana" pitchFamily="34" charset="0"/>
              <a:cs typeface="Verdana" pitchFamily="34" charset="0"/>
            </a:endParaRPr>
          </a:p>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That artificial scarcity is then accompanied by inherent sex shaming, </a:t>
            </a:r>
            <a:r>
              <a:rPr lang="en-US" sz="1000" b="1" smtClean="0">
                <a:latin typeface="Verdana" pitchFamily="34" charset="0"/>
                <a:ea typeface="Verdana" pitchFamily="34" charset="0"/>
                <a:cs typeface="Verdana" pitchFamily="34" charset="0"/>
                <a:sym typeface="Verdana"/>
              </a:rPr>
              <a:t>gender role stereotyping</a:t>
            </a:r>
            <a:r>
              <a:rPr lang="en-US" sz="1000" smtClean="0">
                <a:latin typeface="Verdana" pitchFamily="34" charset="0"/>
                <a:ea typeface="Verdana" pitchFamily="34" charset="0"/>
                <a:cs typeface="Verdana" pitchFamily="34" charset="0"/>
                <a:sym typeface="Verdana"/>
              </a:rPr>
              <a:t>, and the idea that romance and sex are some kind of zero-sum game and power struggle, all attitudes which support rape culture.  People are wrongfully taught that all women want is romance and all men want is sex, so they have to exploit each other in order to get what they want.  These toxic norms encourage emotional manipulation and discourage open communication.  For example, women are taught that</a:t>
            </a:r>
            <a:r>
              <a:rPr lang="en-US" sz="1000" baseline="0" smtClean="0">
                <a:latin typeface="Verdana" pitchFamily="34" charset="0"/>
                <a:ea typeface="Verdana" pitchFamily="34" charset="0"/>
                <a:cs typeface="Verdana" pitchFamily="34" charset="0"/>
                <a:sym typeface="Verdana"/>
              </a:rPr>
              <a:t> they should "play hard to get" and that being "too easy" is a bad thing, and men are taught that making persistent romantic advances, even after being rejected, is not only acceptable but desirable and expected behaviour to "win" someone over.  Even though this is just as inappropriate as repeated unwanted sexual advances, our society doesn't really have concepts of romantic harassment or romantic objectification.  People whose romantic boundaries are violated often get vilified if they don't "give the person a chance</a:t>
            </a:r>
            <a:r>
              <a:rPr lang="en-US" sz="1000" baseline="0" smtClean="0">
                <a:latin typeface="Verdana" pitchFamily="34" charset="0"/>
                <a:ea typeface="Verdana" pitchFamily="34" charset="0"/>
                <a:cs typeface="Verdana" pitchFamily="34" charset="0"/>
                <a:sym typeface="Verdana"/>
              </a:rPr>
              <a:t>."</a:t>
            </a:r>
          </a:p>
          <a:p>
            <a:pPr marL="0" lvl="0" indent="0" algn="l" rtl="0">
              <a:spcBef>
                <a:spcPts val="0"/>
              </a:spcBef>
              <a:spcAft>
                <a:spcPts val="600"/>
              </a:spcAft>
              <a:buClr>
                <a:schemeClr val="dk1"/>
              </a:buClr>
              <a:buSzPts val="1200"/>
              <a:buFont typeface="Verdana"/>
              <a:buNone/>
            </a:pPr>
            <a:endParaRPr lang="en-US" sz="1000" smtClean="0">
              <a:latin typeface="Verdana" pitchFamily="34" charset="0"/>
              <a:ea typeface="Verdana" pitchFamily="34" charset="0"/>
              <a:cs typeface="Verdana" pitchFamily="34" charset="0"/>
            </a:endParaRPr>
          </a:p>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Moreover, sex without romance is condemned as immoral and harmful while romantic sex is pedestalised as a special expression of love, dehumanising people who do not conform to amatonormativity.  The way love is put on a pedestal and conceptually tied</a:t>
            </a:r>
            <a:r>
              <a:rPr lang="en-US" sz="1000" baseline="0" smtClean="0">
                <a:latin typeface="Verdana" pitchFamily="34" charset="0"/>
                <a:ea typeface="Verdana" pitchFamily="34" charset="0"/>
                <a:cs typeface="Verdana" pitchFamily="34" charset="0"/>
                <a:sym typeface="Verdana"/>
              </a:rPr>
              <a:t> with humanity and morality results in love being</a:t>
            </a:r>
            <a:r>
              <a:rPr lang="en-US" sz="1000" smtClean="0">
                <a:latin typeface="Verdana" pitchFamily="34" charset="0"/>
                <a:ea typeface="Verdana" pitchFamily="34" charset="0"/>
                <a:cs typeface="Verdana" pitchFamily="34" charset="0"/>
                <a:sym typeface="Verdana"/>
              </a:rPr>
              <a:t> used to excuse or mitigate things that should be inexcusable: domestic abuse; child abuse; spousal and intimate partner violence, including sexual violence; so-called “crimes of passion”; marriage trafficking; romantic harassment; stalking; and so on.  In fact, the majority of violence against women is committed by their current or ex husbands or romantic partners, and most murders of women are committed by intimate partners or family members</a:t>
            </a:r>
            <a:r>
              <a:rPr lang="en-US" sz="1000" smtClean="0">
                <a:latin typeface="Verdana" pitchFamily="34" charset="0"/>
                <a:ea typeface="Verdana" pitchFamily="34" charset="0"/>
                <a:cs typeface="Verdana" pitchFamily="34" charset="0"/>
                <a:sym typeface="Verdana"/>
              </a:rPr>
              <a:t>.</a:t>
            </a:r>
          </a:p>
          <a:p>
            <a:pPr marL="0" lvl="0" indent="0" algn="l" rtl="0">
              <a:spcBef>
                <a:spcPts val="0"/>
              </a:spcBef>
              <a:spcAft>
                <a:spcPts val="600"/>
              </a:spcAft>
              <a:buClr>
                <a:schemeClr val="dk1"/>
              </a:buClr>
              <a:buSzPts val="1200"/>
              <a:buFont typeface="Verdana"/>
              <a:buNone/>
            </a:pPr>
            <a:endParaRPr lang="en-US" sz="1000" smtClean="0">
              <a:latin typeface="Verdana" pitchFamily="34" charset="0"/>
              <a:ea typeface="Verdana" pitchFamily="34" charset="0"/>
              <a:cs typeface="Verdana" pitchFamily="34" charset="0"/>
              <a:sym typeface="Verdana"/>
            </a:endParaRPr>
          </a:p>
          <a:p>
            <a:pPr marL="0" lvl="0" indent="0" algn="l" rtl="0">
              <a:spcBef>
                <a:spcPts val="0"/>
              </a:spcBef>
              <a:spcAft>
                <a:spcPts val="600"/>
              </a:spcAft>
              <a:buClr>
                <a:schemeClr val="dk1"/>
              </a:buClr>
              <a:buSzPts val="1200"/>
              <a:buFont typeface="Verdana"/>
              <a:buNone/>
            </a:pPr>
            <a:r>
              <a:rPr lang="en-US" sz="1000" smtClean="0">
                <a:latin typeface="Verdana" pitchFamily="34" charset="0"/>
                <a:ea typeface="Verdana" pitchFamily="34" charset="0"/>
                <a:cs typeface="Verdana" pitchFamily="34" charset="0"/>
                <a:sym typeface="Verdana"/>
              </a:rPr>
              <a:t>All of these beliefs and norms act to stifle authentic interpersonal relating and shoehorn everyone onto the</a:t>
            </a:r>
            <a:r>
              <a:rPr lang="en-US" sz="1000" baseline="0" smtClean="0">
                <a:latin typeface="Verdana" pitchFamily="34" charset="0"/>
                <a:ea typeface="Verdana" pitchFamily="34" charset="0"/>
                <a:cs typeface="Verdana" pitchFamily="34" charset="0"/>
                <a:sym typeface="Verdana"/>
              </a:rPr>
              <a:t> relationship escalator.</a:t>
            </a:r>
            <a:endParaRPr lang="en-US" sz="1000" smtClean="0">
              <a:latin typeface="Verdana" pitchFamily="34" charset="0"/>
              <a:ea typeface="Verdana" pitchFamily="34" charset="0"/>
              <a:cs typeface="Verdana" pitchFamily="34" charset="0"/>
            </a:endParaRPr>
          </a:p>
        </p:txBody>
      </p:sp>
      <p:sp>
        <p:nvSpPr>
          <p:cNvPr id="132" name="Google Shape;13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000" smtClean="0">
                <a:latin typeface="Verdana" pitchFamily="34" charset="0"/>
                <a:ea typeface="Verdana" pitchFamily="34" charset="0"/>
                <a:cs typeface="Verdana" pitchFamily="34" charset="0"/>
              </a:rPr>
              <a:t>People often think of monogamy as a relationship style or preference (more</a:t>
            </a:r>
            <a:r>
              <a:rPr lang="en-US" sz="1000" baseline="0" smtClean="0">
                <a:latin typeface="Verdana" pitchFamily="34" charset="0"/>
                <a:ea typeface="Verdana" pitchFamily="34" charset="0"/>
                <a:cs typeface="Verdana" pitchFamily="34" charset="0"/>
              </a:rPr>
              <a:t> </a:t>
            </a:r>
            <a:r>
              <a:rPr lang="en-US" sz="1000" smtClean="0">
                <a:latin typeface="Verdana" pitchFamily="34" charset="0"/>
                <a:ea typeface="Verdana" pitchFamily="34" charset="0"/>
                <a:cs typeface="Verdana" pitchFamily="34" charset="0"/>
              </a:rPr>
              <a:t>specifically, the default and superior preference).</a:t>
            </a:r>
            <a:r>
              <a:rPr lang="en-US" sz="1000" baseline="0" smtClean="0">
                <a:latin typeface="Verdana" pitchFamily="34" charset="0"/>
                <a:ea typeface="Verdana" pitchFamily="34" charset="0"/>
                <a:cs typeface="Verdana" pitchFamily="34" charset="0"/>
              </a:rPr>
              <a:t>  We call it a </a:t>
            </a:r>
            <a:r>
              <a:rPr lang="en-US" sz="1000" smtClean="0">
                <a:latin typeface="Verdana" pitchFamily="34" charset="0"/>
                <a:ea typeface="Verdana" pitchFamily="34" charset="0"/>
                <a:cs typeface="Verdana" pitchFamily="34" charset="0"/>
              </a:rPr>
              <a:t>social contract here</a:t>
            </a:r>
            <a:r>
              <a:rPr lang="en-US" sz="1000" baseline="0" smtClean="0">
                <a:latin typeface="Verdana" pitchFamily="34" charset="0"/>
                <a:ea typeface="Verdana" pitchFamily="34" charset="0"/>
                <a:cs typeface="Verdana" pitchFamily="34" charset="0"/>
              </a:rPr>
              <a:t> because it is an agreement by</a:t>
            </a:r>
            <a:r>
              <a:rPr lang="en-US" sz="1000" smtClean="0">
                <a:latin typeface="Verdana" pitchFamily="34" charset="0"/>
                <a:ea typeface="Verdana" pitchFamily="34" charset="0"/>
                <a:cs typeface="Verdana" pitchFamily="34" charset="0"/>
              </a:rPr>
              <a:t> people in a relationship</a:t>
            </a:r>
            <a:r>
              <a:rPr lang="en-US" sz="1000" baseline="0" smtClean="0">
                <a:latin typeface="Verdana" pitchFamily="34" charset="0"/>
                <a:ea typeface="Verdana" pitchFamily="34" charset="0"/>
                <a:cs typeface="Verdana" pitchFamily="34" charset="0"/>
              </a:rPr>
              <a:t> to forgo autonomous relating and abide by rules of amatonormativity dictated by a society that confers legal, financial, and social benefits in return for their conformity.</a:t>
            </a:r>
          </a:p>
          <a:p>
            <a:pPr marL="0" marR="0" lvl="0" indent="0" algn="l" rtl="0">
              <a:lnSpc>
                <a:spcPct val="100000"/>
              </a:lnSpc>
              <a:spcBef>
                <a:spcPts val="0"/>
              </a:spcBef>
              <a:spcAft>
                <a:spcPts val="0"/>
              </a:spcAft>
              <a:buClr>
                <a:schemeClr val="dk1"/>
              </a:buClr>
              <a:buSzPts val="1200"/>
              <a:buFont typeface="Calibri"/>
              <a:buNone/>
            </a:pPr>
            <a:endParaRPr lang="en-US" sz="1000" smtClean="0">
              <a:latin typeface="Verdana" pitchFamily="34" charset="0"/>
              <a:ea typeface="Verdana" pitchFamily="34" charset="0"/>
              <a:cs typeface="Verdana" pitchFamily="34" charset="0"/>
            </a:endParaRPr>
          </a:p>
          <a:p>
            <a:pPr marL="0" marR="0" lvl="0" indent="0" algn="l" rtl="0">
              <a:lnSpc>
                <a:spcPct val="100000"/>
              </a:lnSpc>
              <a:spcBef>
                <a:spcPts val="0"/>
              </a:spcBef>
              <a:spcAft>
                <a:spcPts val="0"/>
              </a:spcAft>
              <a:buClr>
                <a:schemeClr val="dk1"/>
              </a:buClr>
              <a:buSzPts val="1200"/>
              <a:buFont typeface="Calibri"/>
              <a:buNone/>
            </a:pPr>
            <a:r>
              <a:rPr lang="en-US" sz="1000" smtClean="0">
                <a:latin typeface="Verdana" pitchFamily="34" charset="0"/>
                <a:ea typeface="Verdana" pitchFamily="34" charset="0"/>
                <a:cs typeface="Verdana" pitchFamily="34" charset="0"/>
              </a:rPr>
              <a:t>The </a:t>
            </a:r>
            <a:r>
              <a:rPr lang="en-US" sz="1000">
                <a:latin typeface="Verdana" pitchFamily="34" charset="0"/>
                <a:ea typeface="Verdana" pitchFamily="34" charset="0"/>
                <a:cs typeface="Verdana" pitchFamily="34" charset="0"/>
              </a:rPr>
              <a:t>belief that monogamy is a universal norm, a beautiful solemnisation of love, and a core part of human nature is </a:t>
            </a:r>
            <a:r>
              <a:rPr lang="en-US" sz="1000" b="1">
                <a:latin typeface="Verdana" pitchFamily="34" charset="0"/>
                <a:ea typeface="Verdana" pitchFamily="34" charset="0"/>
                <a:cs typeface="Verdana" pitchFamily="34" charset="0"/>
              </a:rPr>
              <a:t>cultural hegemony</a:t>
            </a:r>
            <a:r>
              <a:rPr lang="en-US" sz="1000">
                <a:latin typeface="Verdana" pitchFamily="34" charset="0"/>
                <a:ea typeface="Verdana" pitchFamily="34" charset="0"/>
                <a:cs typeface="Verdana" pitchFamily="34" charset="0"/>
              </a:rPr>
              <a:t> sustained and perpetuated by amatonormativity.  Before and outside of patriarchal societies, neither sexual exclusivity nor long-term/indefinite commitment were normative expectations of romantic relationships, and child raising responsibilities were typically shared across the community or extended kin.</a:t>
            </a:r>
            <a:endParaRPr sz="1000">
              <a:latin typeface="Verdana" pitchFamily="34" charset="0"/>
              <a:ea typeface="Verdana" pitchFamily="34" charset="0"/>
              <a:cs typeface="Verdana" pitchFamily="34" charset="0"/>
            </a:endParaRPr>
          </a:p>
          <a:p>
            <a:pPr marL="0" marR="0" lvl="0" indent="0" algn="l" rtl="0">
              <a:lnSpc>
                <a:spcPct val="100000"/>
              </a:lnSpc>
              <a:spcBef>
                <a:spcPts val="0"/>
              </a:spcBef>
              <a:spcAft>
                <a:spcPts val="0"/>
              </a:spcAft>
              <a:buClr>
                <a:schemeClr val="dk1"/>
              </a:buClr>
              <a:buSzPts val="1200"/>
              <a:buFont typeface="Calibri"/>
              <a:buNone/>
            </a:pPr>
            <a:endParaRPr sz="1000">
              <a:latin typeface="Verdana" pitchFamily="34" charset="0"/>
              <a:ea typeface="Verdana" pitchFamily="34" charset="0"/>
              <a:cs typeface="Verdana" pitchFamily="34" charset="0"/>
            </a:endParaRPr>
          </a:p>
          <a:p>
            <a:pPr marL="0" marR="0" lvl="0" indent="0" algn="l" rtl="0">
              <a:lnSpc>
                <a:spcPct val="100000"/>
              </a:lnSpc>
              <a:spcBef>
                <a:spcPts val="0"/>
              </a:spcBef>
              <a:spcAft>
                <a:spcPts val="0"/>
              </a:spcAft>
              <a:buClr>
                <a:schemeClr val="dk1"/>
              </a:buClr>
              <a:buSzPts val="1200"/>
              <a:buFont typeface="Calibri"/>
              <a:buNone/>
            </a:pPr>
            <a:r>
              <a:rPr lang="en-US" sz="1000">
                <a:latin typeface="Verdana" pitchFamily="34" charset="0"/>
                <a:ea typeface="Verdana" pitchFamily="34" charset="0"/>
                <a:cs typeface="Verdana" pitchFamily="34" charset="0"/>
              </a:rPr>
              <a:t>The norm of monogamy did not exist for most of human history; it was created and imposed by agricultural patriarchal societies to control women's sexuality in order to ensure </a:t>
            </a:r>
            <a:r>
              <a:rPr lang="en-US" sz="1000" b="1">
                <a:latin typeface="Verdana" pitchFamily="34" charset="0"/>
                <a:ea typeface="Verdana" pitchFamily="34" charset="0"/>
                <a:cs typeface="Verdana" pitchFamily="34" charset="0"/>
              </a:rPr>
              <a:t>patrilineal property inheritance</a:t>
            </a:r>
            <a:r>
              <a:rPr lang="en-US" sz="1000">
                <a:latin typeface="Verdana" pitchFamily="34" charset="0"/>
                <a:ea typeface="Verdana" pitchFamily="34" charset="0"/>
                <a:cs typeface="Verdana" pitchFamily="34" charset="0"/>
              </a:rPr>
              <a:t>.  Marriage was not related to romantic love.  It was, and still is, a tool for assigning property rights and control over children; a vehicle for family wealth consolidation and forming strategic alliances; and a way to generationally reproduce socioeconomic class.  Women were exchanged as property, and property law-rooted norms persist in the form of possessive and controlling behaviour in relationships.  It is also why people who aren't in (or pretending to be in) a relationship are more likely to experience sexual or romantic harassment – men's "ownership" is more respected than women's bodily autonomy</a:t>
            </a:r>
            <a:r>
              <a:rPr lang="en-US" sz="1000" smtClean="0">
                <a:latin typeface="Verdana" pitchFamily="34" charset="0"/>
                <a:ea typeface="Verdana" pitchFamily="34" charset="0"/>
                <a:cs typeface="Verdana" pitchFamily="34" charset="0"/>
              </a:rPr>
              <a:t>.</a:t>
            </a:r>
            <a:endParaRPr sz="1000" smtClean="0">
              <a:latin typeface="Verdana" pitchFamily="34" charset="0"/>
              <a:ea typeface="Verdana" pitchFamily="34" charset="0"/>
              <a:cs typeface="Verdana" pitchFamily="34" charset="0"/>
            </a:endParaRPr>
          </a:p>
          <a:p>
            <a:pPr marL="0" marR="0" lvl="0" indent="0" algn="l" rtl="0">
              <a:lnSpc>
                <a:spcPct val="100000"/>
              </a:lnSpc>
              <a:spcBef>
                <a:spcPts val="0"/>
              </a:spcBef>
              <a:spcAft>
                <a:spcPts val="0"/>
              </a:spcAft>
              <a:buClr>
                <a:schemeClr val="dk1"/>
              </a:buClr>
              <a:buSzPts val="1200"/>
              <a:buFont typeface="Calibri"/>
              <a:buNone/>
            </a:pPr>
            <a:endParaRPr sz="1000">
              <a:latin typeface="Verdana" pitchFamily="34" charset="0"/>
              <a:ea typeface="Verdana" pitchFamily="34" charset="0"/>
              <a:cs typeface="Verdana" pitchFamily="34" charset="0"/>
            </a:endParaRPr>
          </a:p>
          <a:p>
            <a:pPr marL="0" marR="0" lvl="0" indent="0" algn="l" rtl="0">
              <a:lnSpc>
                <a:spcPct val="100000"/>
              </a:lnSpc>
              <a:spcBef>
                <a:spcPts val="0"/>
              </a:spcBef>
              <a:spcAft>
                <a:spcPts val="0"/>
              </a:spcAft>
              <a:buClr>
                <a:schemeClr val="dk1"/>
              </a:buClr>
              <a:buSzPts val="1200"/>
              <a:buFont typeface="Calibri"/>
              <a:buNone/>
            </a:pPr>
            <a:r>
              <a:rPr lang="en-US" sz="1000" smtClean="0">
                <a:latin typeface="Verdana" pitchFamily="34" charset="0"/>
                <a:ea typeface="Verdana" pitchFamily="34" charset="0"/>
                <a:cs typeface="Verdana" pitchFamily="34" charset="0"/>
              </a:rPr>
              <a:t>Today, marriage has new window dressing: It's been rebranded as an avenue of love and personal fulfillment, and the norm of monogamy is applied to control everyone's sexuality, not just women's.  This shift was to enable the imposed norms to withstand women gaining legal personhood, rights, and economic opportunities; legalisation of no-fault divorce; free love; and other civil rights movements.  These positive trends have resulted in people worldwide are marrying less and later and divorcing more.  Nuclear families were only the majority of US households for about 15 years.  Today in the US, around half of adults are single, and around half of young adults do not even live with romantic partners.  And a 2020 Pew survey found that half of single people are not interested in romantic relationships or even casual dating.</a:t>
            </a:r>
            <a:endParaRPr lang="en-US" sz="1000" smtClean="0">
              <a:latin typeface="Verdana" pitchFamily="34" charset="0"/>
              <a:ea typeface="Verdana" pitchFamily="34" charset="0"/>
              <a:cs typeface="Verdana"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000" smtClean="0">
              <a:latin typeface="Verdana" pitchFamily="34" charset="0"/>
              <a:ea typeface="Verdana" pitchFamily="34" charset="0"/>
              <a:cs typeface="Verdana" pitchFamily="34" charset="0"/>
              <a:sym typeface="Calibri"/>
            </a:endParaRPr>
          </a:p>
          <a:p>
            <a:pPr marL="0" marR="0" lvl="0" indent="0" algn="l" rtl="0">
              <a:lnSpc>
                <a:spcPct val="100000"/>
              </a:lnSpc>
              <a:spcBef>
                <a:spcPts val="0"/>
              </a:spcBef>
              <a:spcAft>
                <a:spcPts val="0"/>
              </a:spcAft>
              <a:buClr>
                <a:schemeClr val="dk1"/>
              </a:buClr>
              <a:buSzPts val="1200"/>
              <a:buFont typeface="Calibri"/>
              <a:buNone/>
            </a:pPr>
            <a:r>
              <a:rPr lang="en-US" sz="1000" smtClean="0">
                <a:latin typeface="Verdana" pitchFamily="34" charset="0"/>
                <a:ea typeface="Verdana" pitchFamily="34" charset="0"/>
                <a:cs typeface="Verdana" pitchFamily="34" charset="0"/>
              </a:rPr>
              <a:t>Many </a:t>
            </a:r>
            <a:r>
              <a:rPr lang="en-US" sz="1000">
                <a:latin typeface="Verdana" pitchFamily="34" charset="0"/>
                <a:ea typeface="Verdana" pitchFamily="34" charset="0"/>
                <a:cs typeface="Verdana" pitchFamily="34" charset="0"/>
              </a:rPr>
              <a:t>people who seek to preserve patriarchy and its norms fearmonger about the decline of marriage and the rate of so-called "failed" </a:t>
            </a:r>
            <a:r>
              <a:rPr lang="en-US" sz="1000" smtClean="0">
                <a:latin typeface="Verdana" pitchFamily="34" charset="0"/>
                <a:ea typeface="Verdana" pitchFamily="34" charset="0"/>
                <a:cs typeface="Verdana" pitchFamily="34" charset="0"/>
              </a:rPr>
              <a:t>marriages.  This fearmongering is dangerous and often</a:t>
            </a:r>
            <a:r>
              <a:rPr lang="en-US" sz="1000" baseline="0" smtClean="0">
                <a:latin typeface="Verdana" pitchFamily="34" charset="0"/>
                <a:ea typeface="Verdana" pitchFamily="34" charset="0"/>
                <a:cs typeface="Verdana" pitchFamily="34" charset="0"/>
              </a:rPr>
              <a:t> has a racial aspect, which we'll get into in our next slides.  In truth, higher divorce rates </a:t>
            </a:r>
            <a:r>
              <a:rPr lang="en-US" sz="1000" smtClean="0">
                <a:latin typeface="Verdana" pitchFamily="34" charset="0"/>
                <a:ea typeface="Verdana" pitchFamily="34" charset="0"/>
                <a:cs typeface="Verdana" pitchFamily="34" charset="0"/>
              </a:rPr>
              <a:t>are a positive thing reflecting </a:t>
            </a:r>
            <a:r>
              <a:rPr lang="en-US" sz="1000" baseline="0" smtClean="0">
                <a:latin typeface="Verdana" pitchFamily="34" charset="0"/>
                <a:ea typeface="Verdana" pitchFamily="34" charset="0"/>
                <a:cs typeface="Verdana" pitchFamily="34" charset="0"/>
              </a:rPr>
              <a:t>a </a:t>
            </a:r>
            <a:r>
              <a:rPr lang="en-US" sz="1000" b="1" smtClean="0">
                <a:latin typeface="Verdana" pitchFamily="34" charset="0"/>
                <a:ea typeface="Verdana" pitchFamily="34" charset="0"/>
                <a:cs typeface="Verdana" pitchFamily="34" charset="0"/>
              </a:rPr>
              <a:t>greater ability to leave harmful relationships</a:t>
            </a:r>
            <a:r>
              <a:rPr lang="en-US" sz="1000" smtClean="0">
                <a:latin typeface="Verdana" pitchFamily="34" charset="0"/>
                <a:ea typeface="Verdana" pitchFamily="34" charset="0"/>
                <a:cs typeface="Verdana" pitchFamily="34" charset="0"/>
              </a:rPr>
              <a:t>. The </a:t>
            </a:r>
            <a:r>
              <a:rPr lang="en-US" sz="1000" smtClean="0">
                <a:latin typeface="Verdana" pitchFamily="34" charset="0"/>
                <a:ea typeface="Verdana" pitchFamily="34" charset="0"/>
                <a:cs typeface="Verdana" pitchFamily="34" charset="0"/>
                <a:sym typeface="Verdana"/>
              </a:rPr>
              <a:t>legalisation of unilateral, no-fault divorce has consistently resulted in significantly lower rates of domestic violence, women committing suicide, and women being murdered by spouses</a:t>
            </a:r>
            <a:r>
              <a:rPr lang="en-US" sz="1000" smtClean="0">
                <a:latin typeface="Verdana" pitchFamily="34" charset="0"/>
                <a:ea typeface="Verdana" pitchFamily="34" charset="0"/>
                <a:cs typeface="Verdana" pitchFamily="34" charset="0"/>
                <a:sym typeface="Verdana"/>
              </a:rPr>
              <a:t>.</a:t>
            </a:r>
          </a:p>
          <a:p>
            <a:pPr marL="0" marR="0" lvl="0" indent="0" algn="l" rtl="0">
              <a:lnSpc>
                <a:spcPct val="100000"/>
              </a:lnSpc>
              <a:spcBef>
                <a:spcPts val="0"/>
              </a:spcBef>
              <a:spcAft>
                <a:spcPts val="0"/>
              </a:spcAft>
              <a:buClr>
                <a:schemeClr val="dk1"/>
              </a:buClr>
              <a:buSzPts val="1200"/>
              <a:buFont typeface="Calibri"/>
              <a:buNone/>
            </a:pPr>
            <a:endParaRPr lang="en-US" sz="1000" smtClean="0">
              <a:latin typeface="Verdana" pitchFamily="34" charset="0"/>
              <a:ea typeface="Verdana" pitchFamily="34" charset="0"/>
              <a:cs typeface="Verdana" pitchFamily="34" charset="0"/>
              <a:sym typeface="Verdana"/>
            </a:endParaRPr>
          </a:p>
          <a:p>
            <a:pPr marL="0" marR="0" lvl="0" indent="0" algn="l" rtl="0">
              <a:lnSpc>
                <a:spcPct val="100000"/>
              </a:lnSpc>
              <a:spcBef>
                <a:spcPts val="0"/>
              </a:spcBef>
              <a:spcAft>
                <a:spcPts val="0"/>
              </a:spcAft>
              <a:buClr>
                <a:schemeClr val="dk1"/>
              </a:buClr>
              <a:buSzPts val="1200"/>
              <a:buFont typeface="Calibri"/>
              <a:buNone/>
            </a:pPr>
            <a:r>
              <a:rPr lang="en-US" sz="1000" smtClean="0">
                <a:latin typeface="Verdana" pitchFamily="34" charset="0"/>
                <a:ea typeface="Verdana" pitchFamily="34" charset="0"/>
                <a:cs typeface="Verdana" pitchFamily="34" charset="0"/>
                <a:sym typeface="Verdana"/>
              </a:rPr>
              <a:t>[Note from</a:t>
            </a:r>
            <a:r>
              <a:rPr lang="en-US" sz="1000" baseline="0" smtClean="0">
                <a:latin typeface="Verdana" pitchFamily="34" charset="0"/>
                <a:ea typeface="Verdana" pitchFamily="34" charset="0"/>
                <a:cs typeface="Verdana" pitchFamily="34" charset="0"/>
                <a:sym typeface="Verdana"/>
              </a:rPr>
              <a:t> Wikipedia</a:t>
            </a:r>
            <a:r>
              <a:rPr lang="en-US" sz="1000" smtClean="0">
                <a:latin typeface="Verdana" pitchFamily="34" charset="0"/>
                <a:ea typeface="Verdana" pitchFamily="34" charset="0"/>
                <a:cs typeface="Verdana" pitchFamily="34" charset="0"/>
                <a:sym typeface="Verdana"/>
              </a:rPr>
              <a:t>: "</a:t>
            </a:r>
            <a:r>
              <a:rPr lang="en-US" sz="1000" b="1" smtClean="0">
                <a:latin typeface="Verdana" pitchFamily="34" charset="0"/>
                <a:ea typeface="Verdana" pitchFamily="34" charset="0"/>
                <a:cs typeface="Verdana" pitchFamily="34" charset="0"/>
                <a:sym typeface="Verdana"/>
              </a:rPr>
              <a:t>Cultural hegemony</a:t>
            </a:r>
            <a:r>
              <a:rPr lang="en-US" sz="1000" smtClean="0">
                <a:latin typeface="Verdana" pitchFamily="34" charset="0"/>
                <a:ea typeface="Verdana" pitchFamily="34" charset="0"/>
                <a:cs typeface="Verdana" pitchFamily="34" charset="0"/>
                <a:sym typeface="Verdana"/>
              </a:rPr>
              <a:t> is the dominance of a culturally diverse society by the ruling class who manipulate the culture of that society—the beliefs and explanations, perceptions, values, and mores—so that the worldview of the ruling class becomes the accepted cultural norm.</a:t>
            </a:r>
            <a:r>
              <a:rPr lang="en-US" sz="1000" baseline="0" smtClean="0">
                <a:latin typeface="Verdana" pitchFamily="34" charset="0"/>
                <a:ea typeface="Verdana" pitchFamily="34" charset="0"/>
                <a:cs typeface="Verdana" pitchFamily="34" charset="0"/>
                <a:sym typeface="Verdana"/>
              </a:rPr>
              <a:t> </a:t>
            </a:r>
            <a:r>
              <a:rPr lang="en-US" sz="1000" smtClean="0">
                <a:latin typeface="Verdana" pitchFamily="34" charset="0"/>
                <a:ea typeface="Verdana" pitchFamily="34" charset="0"/>
                <a:cs typeface="Verdana" pitchFamily="34" charset="0"/>
                <a:sym typeface="Verdana"/>
              </a:rPr>
              <a:t> As the universal dominant ideology, the ruling-class worldview misrepresents the social, political, and economic status quo as natural, inevitable, and perpetual social conditions that benefit every social class, rather than as artificial social constructs that benefit only the ruling class."]</a:t>
            </a:r>
            <a:endParaRPr sz="1000">
              <a:latin typeface="Verdana" pitchFamily="34" charset="0"/>
              <a:ea typeface="Verdana" pitchFamily="34" charset="0"/>
              <a:cs typeface="Verdana" pitchFamily="34" charset="0"/>
            </a:endParaRPr>
          </a:p>
        </p:txBody>
      </p:sp>
      <p:sp>
        <p:nvSpPr>
          <p:cNvPr id="181" name="Google Shape;18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smtClean="0">
                <a:latin typeface="Verdana" pitchFamily="34" charset="0"/>
                <a:ea typeface="Verdana" pitchFamily="34" charset="0"/>
                <a:cs typeface="Verdana" pitchFamily="34" charset="0"/>
              </a:rPr>
              <a:t>increasing</a:t>
            </a:r>
            <a:r>
              <a:rPr lang="en-US" sz="1000" baseline="0" smtClean="0">
                <a:latin typeface="Verdana" pitchFamily="34" charset="0"/>
                <a:ea typeface="Verdana" pitchFamily="34" charset="0"/>
                <a:cs typeface="Verdana" pitchFamily="34" charset="0"/>
              </a:rPr>
              <a:t> birth rates </a:t>
            </a:r>
            <a:r>
              <a:rPr lang="en-US" sz="1000" smtClean="0">
                <a:latin typeface="Verdana" pitchFamily="34" charset="0"/>
                <a:ea typeface="Verdana" pitchFamily="34" charset="0"/>
                <a:cs typeface="Verdana" pitchFamily="34" charset="0"/>
              </a:rPr>
              <a:t>for </a:t>
            </a:r>
            <a:r>
              <a:rPr lang="en-US" sz="1000" smtClean="0">
                <a:latin typeface="Verdana" pitchFamily="34" charset="0"/>
                <a:ea typeface="Verdana" pitchFamily="34" charset="0"/>
                <a:cs typeface="Verdana" pitchFamily="34" charset="0"/>
              </a:rPr>
              <a:t>various purposes such as drafting armies or using child labour to support "corporate families"</a:t>
            </a: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000" smtClean="0">
              <a:latin typeface="Verdana" pitchFamily="34" charset="0"/>
              <a:ea typeface="Verdana" pitchFamily="34" charset="0"/>
              <a:cs typeface="Verdana" pitchFamily="34" charset="0"/>
            </a:endParaRPr>
          </a:p>
          <a:p>
            <a:pPr marL="228600" lvl="1" indent="-228600">
              <a:spcBef>
                <a:spcPts val="0"/>
              </a:spcBef>
              <a:buFont typeface="Arial" pitchFamily="34" charset="0"/>
              <a:buChar char="•"/>
            </a:pPr>
            <a:r>
              <a:rPr lang="en-US" sz="1000" smtClean="0">
                <a:latin typeface="Verdana" pitchFamily="34" charset="0"/>
                <a:ea typeface="Verdana" pitchFamily="34" charset="0"/>
                <a:cs typeface="Verdana" pitchFamily="34" charset="0"/>
              </a:rPr>
              <a:t>Historical immigration restrictions that wouldn’t allow Asian men to settle or marry </a:t>
            </a:r>
            <a:r>
              <a:rPr lang="en-US" sz="1000" b="1" smtClean="0">
                <a:latin typeface="Verdana" pitchFamily="34" charset="0"/>
                <a:ea typeface="Verdana" pitchFamily="34" charset="0"/>
                <a:cs typeface="Verdana" pitchFamily="34" charset="0"/>
                <a:sym typeface="Wingdings 3"/>
              </a:rPr>
              <a:t></a:t>
            </a:r>
            <a:r>
              <a:rPr lang="en-US" sz="1000" smtClean="0">
                <a:latin typeface="Verdana" pitchFamily="34" charset="0"/>
                <a:ea typeface="Verdana" pitchFamily="34" charset="0"/>
                <a:cs typeface="Verdana" pitchFamily="34" charset="0"/>
              </a:rPr>
              <a:t> Asian men not seen as legitimate romantic or sexual partners in Western culture</a:t>
            </a:r>
          </a:p>
          <a:p>
            <a:pPr marL="228600" lvl="1" indent="-228600">
              <a:spcBef>
                <a:spcPts val="0"/>
              </a:spcBef>
              <a:buFont typeface="Arial" pitchFamily="34" charset="0"/>
              <a:buChar char="•"/>
            </a:pPr>
            <a:r>
              <a:rPr lang="en-US" sz="1000" smtClean="0">
                <a:latin typeface="Verdana" pitchFamily="34" charset="0"/>
                <a:ea typeface="Verdana" pitchFamily="34" charset="0"/>
                <a:cs typeface="Verdana" pitchFamily="34" charset="0"/>
              </a:rPr>
              <a:t>White settler women forming relationships with Black and Native men instead of white men </a:t>
            </a:r>
            <a:r>
              <a:rPr lang="en-US" sz="1000" b="1" smtClean="0">
                <a:latin typeface="Verdana" pitchFamily="34" charset="0"/>
                <a:ea typeface="Verdana" pitchFamily="34" charset="0"/>
                <a:cs typeface="Verdana" pitchFamily="34" charset="0"/>
                <a:sym typeface="Wingdings 3"/>
              </a:rPr>
              <a:t></a:t>
            </a:r>
            <a:r>
              <a:rPr lang="en-US" sz="1000" smtClean="0">
                <a:latin typeface="Verdana" pitchFamily="34" charset="0"/>
                <a:ea typeface="Verdana" pitchFamily="34" charset="0"/>
                <a:cs typeface="Verdana" pitchFamily="34" charset="0"/>
              </a:rPr>
              <a:t> Black and Native men being hypersexualised and stereotyped as uncivilised sexual predators, imagined as a threat</a:t>
            </a:r>
          </a:p>
          <a:p>
            <a:pPr marL="228600" lvl="1" indent="-228600">
              <a:spcBef>
                <a:spcPts val="0"/>
              </a:spcBef>
              <a:buFont typeface="Arial" pitchFamily="34" charset="0"/>
              <a:buChar char="•"/>
            </a:pPr>
            <a:r>
              <a:rPr lang="en-US" sz="1000" smtClean="0">
                <a:latin typeface="Verdana" pitchFamily="34" charset="0"/>
                <a:ea typeface="Verdana" pitchFamily="34" charset="0"/>
                <a:cs typeface="Verdana" pitchFamily="34" charset="0"/>
              </a:rPr>
              <a:t>Sexual violence perpetrated via WWII military occupation of eastern Asian countries, marriage trafficking and sexual tourism </a:t>
            </a:r>
            <a:r>
              <a:rPr lang="en-US" sz="1000" b="1" smtClean="0">
                <a:latin typeface="Verdana" pitchFamily="34" charset="0"/>
                <a:ea typeface="Verdana" pitchFamily="34" charset="0"/>
                <a:cs typeface="Verdana" pitchFamily="34" charset="0"/>
                <a:sym typeface="Wingdings 3"/>
              </a:rPr>
              <a:t></a:t>
            </a:r>
            <a:r>
              <a:rPr lang="en-US" sz="1000" smtClean="0">
                <a:latin typeface="Verdana" pitchFamily="34" charset="0"/>
                <a:ea typeface="Verdana" pitchFamily="34" charset="0"/>
                <a:cs typeface="Verdana" pitchFamily="34" charset="0"/>
              </a:rPr>
              <a:t> Asian women assumed to be ultra-submissive to the sexual desires of men</a:t>
            </a:r>
          </a:p>
          <a:p>
            <a:pPr marL="228600" lvl="1" indent="-228600">
              <a:spcBef>
                <a:spcPts val="0"/>
              </a:spcBef>
              <a:buFont typeface="Arial" pitchFamily="34" charset="0"/>
              <a:buChar char="•"/>
            </a:pPr>
            <a:r>
              <a:rPr lang="en-US" sz="1000" smtClean="0">
                <a:latin typeface="Verdana" pitchFamily="34" charset="0"/>
                <a:ea typeface="Verdana" pitchFamily="34" charset="0"/>
                <a:cs typeface="Verdana" pitchFamily="34" charset="0"/>
              </a:rPr>
              <a:t>High rates of violence against Native and First Nations women, settler governments wishing to erase them </a:t>
            </a:r>
            <a:r>
              <a:rPr lang="en-US" sz="1000" b="1" smtClean="0">
                <a:latin typeface="Verdana" pitchFamily="34" charset="0"/>
                <a:ea typeface="Verdana" pitchFamily="34" charset="0"/>
                <a:cs typeface="Verdana" pitchFamily="34" charset="0"/>
                <a:sym typeface="Wingdings 3"/>
              </a:rPr>
              <a:t></a:t>
            </a:r>
            <a:r>
              <a:rPr lang="en-US" sz="1000" smtClean="0">
                <a:latin typeface="Verdana" pitchFamily="34" charset="0"/>
                <a:ea typeface="Verdana" pitchFamily="34" charset="0"/>
                <a:cs typeface="Verdana" pitchFamily="34" charset="0"/>
              </a:rPr>
              <a:t> Native and First Nations women fetishised as “exotic”, large numbers of missing women ignored</a:t>
            </a:r>
          </a:p>
          <a:p>
            <a:pPr marL="0" lvl="0" indent="0" algn="l" rtl="0">
              <a:spcBef>
                <a:spcPts val="0"/>
              </a:spcBef>
              <a:spcAft>
                <a:spcPts val="600"/>
              </a:spcAft>
              <a:buNone/>
            </a:pPr>
            <a:endParaRPr lang="en-US" sz="1000" smtClean="0">
              <a:solidFill>
                <a:schemeClr val="dk1"/>
              </a:solidFill>
              <a:latin typeface="Verdana" pitchFamily="34" charset="0"/>
              <a:ea typeface="Verdana" pitchFamily="34" charset="0"/>
              <a:cs typeface="Verdana" pitchFamily="34" charset="0"/>
              <a:sym typeface="Calibri"/>
            </a:endParaRPr>
          </a:p>
          <a:p>
            <a:pPr marL="0" marR="0" lvl="0" indent="0"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000" smtClean="0">
                <a:solidFill>
                  <a:schemeClr val="dk1"/>
                </a:solidFill>
                <a:latin typeface="Verdana" pitchFamily="34" charset="0"/>
                <a:ea typeface="Verdana" pitchFamily="34" charset="0"/>
                <a:cs typeface="Verdana" pitchFamily="34" charset="0"/>
                <a:sym typeface="Calibri"/>
              </a:rPr>
              <a:t>One way that white supremacy has sustained itself is through oppressing and controlling people through sexuality.  Here we're using the word sexuality to refer to a variety of romantic and sexual and other intimate interactions, although we recognize that not everyone uses the term this broadly.  A variety of ways white supremacy and racial oppression have been perpetuated through sexuality, including selective promotion or prohibition of marriage for certain groups, tying citizenship status to ethnicity or status of marriage partner, rape and sexual violence, separation of families and couples through slavery, indentured servitude, and immigration policy, tying ability to own property to marriage, legally defining certain people as impossible to rape, forced prostitution, forced marriage, fetishization and sexual objectification, pathologization, forced medical treatment, denial of sexual agency and desires, and other violent acts not named.</a:t>
            </a:r>
            <a:endParaRPr lang="en-US" sz="100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07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Many fornication, adultery,</a:t>
            </a:r>
            <a:r>
              <a:rPr lang="en-US" sz="1000" baseline="0" smtClean="0">
                <a:latin typeface="Verdana" pitchFamily="34" charset="0"/>
                <a:ea typeface="Verdana" pitchFamily="34" charset="0"/>
                <a:cs typeface="Verdana" pitchFamily="34" charset="0"/>
              </a:rPr>
              <a:t> and sodomy (nonreproductive sex) laws still on the books</a:t>
            </a:r>
          </a:p>
          <a:p>
            <a:pPr marL="0" lvl="0" indent="0" algn="l" rtl="0">
              <a:spcBef>
                <a:spcPts val="0"/>
              </a:spcBef>
              <a:spcAft>
                <a:spcPts val="600"/>
              </a:spcAft>
              <a:buNone/>
            </a:pPr>
            <a:r>
              <a:rPr lang="en-US" sz="1000" baseline="0" smtClean="0">
                <a:latin typeface="Verdana" pitchFamily="34" charset="0"/>
                <a:ea typeface="Verdana" pitchFamily="34" charset="0"/>
                <a:cs typeface="Verdana" pitchFamily="34" charset="0"/>
              </a:rPr>
              <a:t>Sodomy laws currently unconstitutional under </a:t>
            </a:r>
            <a:r>
              <a:rPr lang="en-US" sz="1000" i="1" baseline="0" smtClean="0">
                <a:latin typeface="Verdana" pitchFamily="34" charset="0"/>
                <a:ea typeface="Verdana" pitchFamily="34" charset="0"/>
                <a:cs typeface="Verdana" pitchFamily="34" charset="0"/>
              </a:rPr>
              <a:t>Lawrence v. Texas</a:t>
            </a:r>
            <a:r>
              <a:rPr lang="en-US" sz="1000" i="0" baseline="0" smtClean="0">
                <a:latin typeface="Verdana" pitchFamily="34" charset="0"/>
                <a:ea typeface="Verdana" pitchFamily="34" charset="0"/>
                <a:cs typeface="Verdana" pitchFamily="34" charset="0"/>
              </a:rPr>
              <a:t>, one of the court opinions that Clarence Thomas implied should be contested next following the overturning of </a:t>
            </a:r>
            <a:r>
              <a:rPr lang="en-US" sz="1000" i="1" baseline="0" smtClean="0">
                <a:latin typeface="Verdana" pitchFamily="34" charset="0"/>
                <a:ea typeface="Verdana" pitchFamily="34" charset="0"/>
                <a:cs typeface="Verdana" pitchFamily="34" charset="0"/>
              </a:rPr>
              <a:t>Roe v. Wade</a:t>
            </a:r>
            <a:r>
              <a:rPr lang="en-US" sz="1000" i="0" baseline="0" smtClean="0">
                <a:latin typeface="Verdana" pitchFamily="34" charset="0"/>
                <a:ea typeface="Verdana" pitchFamily="34" charset="0"/>
                <a:cs typeface="Verdana" pitchFamily="34" charset="0"/>
              </a:rPr>
              <a:t> – more than enabling the criminalisation of gay sex, this would open the door for </a:t>
            </a:r>
            <a:r>
              <a:rPr lang="en-US" sz="1000" b="1" i="0" baseline="0" smtClean="0">
                <a:latin typeface="Verdana" pitchFamily="34" charset="0"/>
                <a:ea typeface="Verdana" pitchFamily="34" charset="0"/>
                <a:cs typeface="Verdana" pitchFamily="34" charset="0"/>
              </a:rPr>
              <a:t>coercing reproductive sex</a:t>
            </a:r>
            <a:r>
              <a:rPr lang="en-US" sz="1000" i="0" baseline="0" smtClean="0">
                <a:latin typeface="Verdana" pitchFamily="34" charset="0"/>
                <a:ea typeface="Verdana" pitchFamily="34" charset="0"/>
                <a:cs typeface="Verdana" pitchFamily="34" charset="0"/>
              </a:rPr>
              <a:t> (the </a:t>
            </a:r>
            <a:r>
              <a:rPr lang="en-US" sz="1000" i="1" baseline="0" smtClean="0">
                <a:latin typeface="Verdana" pitchFamily="34" charset="0"/>
                <a:ea typeface="Verdana" pitchFamily="34" charset="0"/>
                <a:cs typeface="Verdana" pitchFamily="34" charset="0"/>
              </a:rPr>
              <a:t>Lawrence</a:t>
            </a:r>
            <a:r>
              <a:rPr lang="en-US" sz="1000" i="0" baseline="0" smtClean="0">
                <a:latin typeface="Verdana" pitchFamily="34" charset="0"/>
                <a:ea typeface="Verdana" pitchFamily="34" charset="0"/>
                <a:cs typeface="Verdana" pitchFamily="34" charset="0"/>
              </a:rPr>
              <a:t> decision overturned </a:t>
            </a:r>
            <a:r>
              <a:rPr lang="en-US" sz="1000" i="1" baseline="0" smtClean="0">
                <a:latin typeface="Verdana" pitchFamily="34" charset="0"/>
                <a:ea typeface="Verdana" pitchFamily="34" charset="0"/>
                <a:cs typeface="Verdana" pitchFamily="34" charset="0"/>
              </a:rPr>
              <a:t>Bowers v. Hardwick</a:t>
            </a:r>
            <a:r>
              <a:rPr lang="en-US" sz="1000" i="0" baseline="0" smtClean="0">
                <a:latin typeface="Verdana" pitchFamily="34" charset="0"/>
                <a:ea typeface="Verdana" pitchFamily="34" charset="0"/>
                <a:cs typeface="Verdana" pitchFamily="34" charset="0"/>
              </a:rPr>
              <a:t>, which had upheld a law that criminalised all sodomy without regard for participants' gender)</a:t>
            </a:r>
            <a:endParaRPr sz="1000">
              <a:latin typeface="Verdana" pitchFamily="34" charset="0"/>
              <a:ea typeface="Verdana" pitchFamily="34" charset="0"/>
              <a:cs typeface="Verdana" pitchFamily="34" charset="0"/>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Verdana" pitchFamily="34" charset="0"/>
                <a:ea typeface="Verdana" pitchFamily="34" charset="0"/>
                <a:cs typeface="Verdana" pitchFamily="34" charset="0"/>
              </a:rPr>
              <a:t>TANF = Temporary Assistance for Needy Families, welfare block </a:t>
            </a:r>
            <a:r>
              <a:rPr lang="en-US" sz="1000" smtClean="0">
                <a:latin typeface="Verdana" pitchFamily="34" charset="0"/>
                <a:ea typeface="Verdana" pitchFamily="34" charset="0"/>
                <a:cs typeface="Verdana" pitchFamily="34" charset="0"/>
              </a:rPr>
              <a:t>grant</a:t>
            </a:r>
          </a:p>
          <a:p>
            <a:pPr marL="171450" lvl="0" indent="-171450" algn="l" rtl="0">
              <a:spcBef>
                <a:spcPts val="0"/>
              </a:spcBef>
              <a:spcAft>
                <a:spcPts val="0"/>
              </a:spcAft>
              <a:buFont typeface="Arial" pitchFamily="34" charset="0"/>
              <a:buChar char="•"/>
            </a:pPr>
            <a:r>
              <a:rPr lang="en-US" sz="1000" smtClean="0">
                <a:latin typeface="Verdana" pitchFamily="34" charset="0"/>
                <a:ea typeface="Verdana" pitchFamily="34" charset="0"/>
                <a:cs typeface="Verdana" pitchFamily="34" charset="0"/>
              </a:rPr>
              <a:t>Prevention </a:t>
            </a:r>
            <a:r>
              <a:rPr lang="en-US" sz="1000">
                <a:latin typeface="Verdana" pitchFamily="34" charset="0"/>
                <a:ea typeface="Verdana" pitchFamily="34" charset="0"/>
                <a:cs typeface="Verdana" pitchFamily="34" charset="0"/>
              </a:rPr>
              <a:t>of </a:t>
            </a:r>
            <a:r>
              <a:rPr lang="en-US" sz="1000" i="1">
                <a:latin typeface="Verdana" pitchFamily="34" charset="0"/>
                <a:ea typeface="Verdana" pitchFamily="34" charset="0"/>
                <a:cs typeface="Verdana" pitchFamily="34" charset="0"/>
              </a:rPr>
              <a:t>unintended</a:t>
            </a:r>
            <a:r>
              <a:rPr lang="en-US" sz="1000">
                <a:latin typeface="Verdana" pitchFamily="34" charset="0"/>
                <a:ea typeface="Verdana" pitchFamily="34" charset="0"/>
                <a:cs typeface="Verdana" pitchFamily="34" charset="0"/>
              </a:rPr>
              <a:t> pregnancies is </a:t>
            </a:r>
            <a:r>
              <a:rPr lang="en-US" sz="1000" u="sng">
                <a:latin typeface="Verdana" pitchFamily="34" charset="0"/>
                <a:ea typeface="Verdana" pitchFamily="34" charset="0"/>
                <a:cs typeface="Verdana" pitchFamily="34" charset="0"/>
              </a:rPr>
              <a:t>not</a:t>
            </a:r>
            <a:r>
              <a:rPr lang="en-US" sz="1000" u="none">
                <a:latin typeface="Verdana" pitchFamily="34" charset="0"/>
                <a:ea typeface="Verdana" pitchFamily="34" charset="0"/>
                <a:cs typeface="Verdana" pitchFamily="34" charset="0"/>
              </a:rPr>
              <a:t> one of the designated </a:t>
            </a:r>
            <a:r>
              <a:rPr lang="en-US" sz="1000" u="none" smtClean="0">
                <a:latin typeface="Verdana" pitchFamily="34" charset="0"/>
                <a:ea typeface="Verdana" pitchFamily="34" charset="0"/>
                <a:cs typeface="Verdana" pitchFamily="34" charset="0"/>
              </a:rPr>
              <a:t>goals</a:t>
            </a:r>
          </a:p>
          <a:p>
            <a:pPr marL="171450" lvl="0" indent="-171450" algn="l" rtl="0">
              <a:spcBef>
                <a:spcPts val="0"/>
              </a:spcBef>
              <a:spcAft>
                <a:spcPts val="0"/>
              </a:spcAft>
              <a:buFont typeface="Arial" pitchFamily="34" charset="0"/>
              <a:buChar char="•"/>
            </a:pPr>
            <a:r>
              <a:rPr lang="en-US" sz="1000" u="none" smtClean="0">
                <a:latin typeface="Verdana" pitchFamily="34" charset="0"/>
                <a:ea typeface="Verdana" pitchFamily="34" charset="0"/>
                <a:cs typeface="Verdana" pitchFamily="34" charset="0"/>
              </a:rPr>
              <a:t>F</a:t>
            </a:r>
            <a:r>
              <a:rPr lang="en-US" sz="1000" u="none" baseline="0" smtClean="0">
                <a:latin typeface="Verdana" pitchFamily="34" charset="0"/>
                <a:ea typeface="Verdana" pitchFamily="34" charset="0"/>
                <a:cs typeface="Verdana" pitchFamily="34" charset="0"/>
              </a:rPr>
              <a:t>unds abstinence-only sex "education" and even Christian overnight camps spreading marriage &amp; nuclear family propaganda</a:t>
            </a:r>
          </a:p>
          <a:p>
            <a:pPr marL="171450" lvl="0" indent="-171450" algn="l" rtl="0">
              <a:spcBef>
                <a:spcPts val="0"/>
              </a:spcBef>
              <a:spcAft>
                <a:spcPts val="0"/>
              </a:spcAft>
              <a:buFont typeface="Arial" pitchFamily="34" charset="0"/>
              <a:buChar char="•"/>
            </a:pPr>
            <a:r>
              <a:rPr lang="en-US" sz="1000" u="none" baseline="0" smtClean="0">
                <a:latin typeface="Verdana" pitchFamily="34" charset="0"/>
                <a:ea typeface="Verdana" pitchFamily="34" charset="0"/>
                <a:cs typeface="Verdana" pitchFamily="34" charset="0"/>
              </a:rPr>
              <a:t>Result of the racist "welfare queen" stereotype, assumptions that Black families in particular are not stable</a:t>
            </a:r>
          </a:p>
          <a:p>
            <a:pPr marL="171450" lvl="0" indent="-171450" algn="l" rtl="0">
              <a:spcBef>
                <a:spcPts val="0"/>
              </a:spcBef>
              <a:spcAft>
                <a:spcPts val="0"/>
              </a:spcAft>
              <a:buFont typeface="Arial" pitchFamily="34" charset="0"/>
              <a:buChar char="•"/>
            </a:pPr>
            <a:r>
              <a:rPr lang="en-US" sz="1000" u="none" baseline="0" smtClean="0">
                <a:latin typeface="Verdana" pitchFamily="34" charset="0"/>
                <a:ea typeface="Verdana" pitchFamily="34" charset="0"/>
                <a:cs typeface="Verdana" pitchFamily="34" charset="0"/>
              </a:rPr>
              <a:t>Stigma against </a:t>
            </a:r>
            <a:r>
              <a:rPr lang="en-US" sz="1000" smtClean="0">
                <a:latin typeface="Verdana" pitchFamily="34" charset="0"/>
                <a:ea typeface="Verdana" pitchFamily="34" charset="0"/>
                <a:cs typeface="Verdana" pitchFamily="34" charset="0"/>
              </a:rPr>
              <a:t>single-parent households</a:t>
            </a:r>
            <a:r>
              <a:rPr lang="en-US" sz="1000" baseline="0" smtClean="0">
                <a:latin typeface="Verdana" pitchFamily="34" charset="0"/>
                <a:ea typeface="Verdana" pitchFamily="34" charset="0"/>
                <a:cs typeface="Verdana" pitchFamily="34" charset="0"/>
              </a:rPr>
              <a:t> &amp; assumption </a:t>
            </a:r>
            <a:r>
              <a:rPr lang="en-US" sz="1000" smtClean="0">
                <a:latin typeface="Verdana" pitchFamily="34" charset="0"/>
                <a:ea typeface="Verdana" pitchFamily="34" charset="0"/>
                <a:cs typeface="Verdana" pitchFamily="34" charset="0"/>
              </a:rPr>
              <a:t>that a non-married or non-cohabiting parent is completely "absent"</a:t>
            </a:r>
          </a:p>
          <a:p>
            <a:pPr marL="171450" lvl="0" indent="-171450" algn="l" rtl="0">
              <a:spcBef>
                <a:spcPts val="0"/>
              </a:spcBef>
              <a:spcAft>
                <a:spcPts val="0"/>
              </a:spcAft>
              <a:buFont typeface="Arial" pitchFamily="34" charset="0"/>
              <a:buChar char="•"/>
            </a:pPr>
            <a:r>
              <a:rPr lang="en-US" sz="1000" smtClean="0">
                <a:latin typeface="Verdana" pitchFamily="34" charset="0"/>
                <a:ea typeface="Verdana" pitchFamily="34" charset="0"/>
                <a:cs typeface="Verdana" pitchFamily="34" charset="0"/>
              </a:rPr>
              <a:t>Ignores/devalues ways of relating outside the</a:t>
            </a:r>
            <a:r>
              <a:rPr lang="en-US" sz="1000" baseline="0" smtClean="0">
                <a:latin typeface="Verdana" pitchFamily="34" charset="0"/>
                <a:ea typeface="Verdana" pitchFamily="34" charset="0"/>
                <a:cs typeface="Verdana" pitchFamily="34" charset="0"/>
              </a:rPr>
              <a:t> nuclear family and glosses over the mass incarceration of men of colour being a major cause</a:t>
            </a:r>
          </a:p>
          <a:p>
            <a:pPr marL="171450" lvl="0" indent="-171450" algn="l" rtl="0">
              <a:spcBef>
                <a:spcPts val="0"/>
              </a:spcBef>
              <a:spcAft>
                <a:spcPts val="0"/>
              </a:spcAft>
              <a:buFont typeface="Arial" pitchFamily="34" charset="0"/>
              <a:buChar char="•"/>
            </a:pPr>
            <a:r>
              <a:rPr lang="en-US" sz="1000" baseline="0" smtClean="0">
                <a:latin typeface="Verdana" pitchFamily="34" charset="0"/>
                <a:ea typeface="Verdana" pitchFamily="34" charset="0"/>
                <a:cs typeface="Verdana" pitchFamily="34" charset="0"/>
              </a:rPr>
              <a:t>Assumption that if a woman "has a man in the house" then he must provide for her; midnight raids primarily to inflict terror &amp; coerce sexuality</a:t>
            </a:r>
          </a:p>
          <a:p>
            <a:pPr marL="171450" lvl="0" indent="-171450" algn="l" rtl="0">
              <a:spcBef>
                <a:spcPts val="0"/>
              </a:spcBef>
              <a:spcAft>
                <a:spcPts val="0"/>
              </a:spcAft>
              <a:buFont typeface="Arial" pitchFamily="34" charset="0"/>
              <a:buChar char="•"/>
            </a:pPr>
            <a:r>
              <a:rPr lang="en-US" sz="1000" baseline="0" smtClean="0">
                <a:latin typeface="Verdana" pitchFamily="34" charset="0"/>
                <a:ea typeface="Verdana" pitchFamily="34" charset="0"/>
                <a:cs typeface="Verdana" pitchFamily="34" charset="0"/>
              </a:rPr>
              <a:t>"Tough on crime" &amp; "tough on welfare" rhetoric both racist dogwhistles – politicians of both sides compete on these metrics to win white voters, esp. working class white people to break interracial class solidarity movement building, preying on fears of socioeconomic insecurity, etc.</a:t>
            </a:r>
          </a:p>
          <a:p>
            <a:pPr marL="171450" lvl="0" indent="-171450" algn="l" rtl="0">
              <a:spcBef>
                <a:spcPts val="0"/>
              </a:spcBef>
              <a:spcAft>
                <a:spcPts val="0"/>
              </a:spcAft>
              <a:buFont typeface="Arial" pitchFamily="34" charset="0"/>
              <a:buChar char="•"/>
            </a:pPr>
            <a:endParaRPr lang="en-US" sz="1000" baseline="0" smtClean="0">
              <a:latin typeface="Verdana" pitchFamily="34" charset="0"/>
              <a:ea typeface="Verdana" pitchFamily="34" charset="0"/>
              <a:cs typeface="Verdana" pitchFamily="34" charset="0"/>
            </a:endParaRPr>
          </a:p>
          <a:p>
            <a:pPr marL="0" lvl="0" indent="0" algn="l" rtl="0">
              <a:spcBef>
                <a:spcPts val="0"/>
              </a:spcBef>
              <a:spcAft>
                <a:spcPts val="0"/>
              </a:spcAft>
              <a:buFont typeface="Arial" pitchFamily="34" charset="0"/>
              <a:buNone/>
            </a:pPr>
            <a:r>
              <a:rPr lang="en-US" sz="1000" smtClean="0">
                <a:latin typeface="Verdana" pitchFamily="34" charset="0"/>
                <a:ea typeface="Verdana" pitchFamily="34" charset="0"/>
                <a:cs typeface="Verdana" pitchFamily="34" charset="0"/>
              </a:rPr>
              <a:t>The granting of citizenship to children of American men with foreign-born women but not American women with foreign-born men was also used to </a:t>
            </a:r>
            <a:r>
              <a:rPr lang="en-US" sz="1000" b="1" smtClean="0">
                <a:latin typeface="Verdana" pitchFamily="34" charset="0"/>
                <a:ea typeface="Verdana" pitchFamily="34" charset="0"/>
                <a:cs typeface="Verdana" pitchFamily="34" charset="0"/>
              </a:rPr>
              <a:t>reify patriarchy.</a:t>
            </a:r>
            <a:r>
              <a:rPr lang="en-US" sz="1000" smtClean="0">
                <a:latin typeface="Verdana" pitchFamily="34" charset="0"/>
                <a:ea typeface="Verdana" pitchFamily="34" charset="0"/>
                <a:cs typeface="Verdana" pitchFamily="34" charset="0"/>
              </a:rPr>
              <a:t>  It affirmed American men's paternity, or right to "their" children, whereas maternity was not similarly affirmed because the women's children were seen as "belonging to" their foreign-born fathers. </a:t>
            </a:r>
            <a:r>
              <a:rPr lang="en-US" sz="1000" b="0" smtClean="0">
                <a:latin typeface="Verdana" pitchFamily="34" charset="0"/>
                <a:ea typeface="Verdana" pitchFamily="34" charset="0"/>
                <a:cs typeface="Verdana" pitchFamily="34" charset="0"/>
              </a:rPr>
              <a:t>The gender discrimination is a result of treating women as tools that men use to reproduce and treating children as extensions of their fathers' all-important bloodlines, and amatonormativity underpins all of that because it is the way in which people are steered into perpetuating this patrilineal system.</a:t>
            </a:r>
            <a:endParaRPr sz="1000" b="0">
              <a:latin typeface="Verdana" pitchFamily="34" charset="0"/>
              <a:ea typeface="Verdana" pitchFamily="34" charset="0"/>
              <a:cs typeface="Verdana" pitchFamily="34" charset="0"/>
            </a:endParaRPr>
          </a:p>
        </p:txBody>
      </p:sp>
      <p:sp>
        <p:nvSpPr>
          <p:cNvPr id="207" name="Google Shape;20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600"/>
              </a:spcAft>
              <a:buNone/>
            </a:pPr>
            <a:r>
              <a:rPr lang="en-US" sz="1000" smtClean="0">
                <a:latin typeface="Verdana" pitchFamily="34" charset="0"/>
                <a:ea typeface="Verdana" pitchFamily="34" charset="0"/>
                <a:cs typeface="Verdana" pitchFamily="34" charset="0"/>
              </a:rPr>
              <a:t>"Holding out as married"</a:t>
            </a:r>
            <a:r>
              <a:rPr lang="en-US" sz="1000" baseline="0" smtClean="0">
                <a:latin typeface="Verdana" pitchFamily="34" charset="0"/>
                <a:ea typeface="Verdana" pitchFamily="34" charset="0"/>
                <a:cs typeface="Verdana" pitchFamily="34" charset="0"/>
              </a:rPr>
              <a:t> often assumed of roommates, blocking off more ways for disabled people to pool resources</a:t>
            </a:r>
          </a:p>
          <a:p>
            <a:pPr marL="0" lvl="0" indent="0" algn="l" rtl="0">
              <a:spcBef>
                <a:spcPts val="0"/>
              </a:spcBef>
              <a:spcAft>
                <a:spcPts val="600"/>
              </a:spcAft>
              <a:buNone/>
            </a:pPr>
            <a:r>
              <a:rPr lang="en-US" sz="1000" baseline="0" smtClean="0">
                <a:latin typeface="Verdana" pitchFamily="34" charset="0"/>
                <a:ea typeface="Verdana" pitchFamily="34" charset="0"/>
                <a:cs typeface="Verdana" pitchFamily="34" charset="0"/>
              </a:rPr>
              <a:t>Assumption again that one person provides for the other in a couple, "male breadwinner" ideals</a:t>
            </a:r>
            <a:endParaRPr sz="1000">
              <a:latin typeface="Verdana" pitchFamily="34" charset="0"/>
              <a:ea typeface="Verdana" pitchFamily="34" charset="0"/>
              <a:cs typeface="Verdana" pitchFamily="34" charset="0"/>
            </a:endParaRPr>
          </a:p>
        </p:txBody>
      </p:sp>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0" name="Google Shape;20;p2"/>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1" name="Google Shape;21;p2"/>
          <p:cNvSpPr/>
          <p:nvPr/>
        </p:nvSpPr>
        <p:spPr>
          <a:xfrm>
            <a:off x="345441" y="2206952"/>
            <a:ext cx="7147931" cy="184785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2" name="Google Shape;22;p2"/>
          <p:cNvSpPr/>
          <p:nvPr/>
        </p:nvSpPr>
        <p:spPr>
          <a:xfrm>
            <a:off x="7572652" y="2208476"/>
            <a:ext cx="1190348" cy="1844802"/>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3" name="Google Shape;23;p2"/>
          <p:cNvSpPr/>
          <p:nvPr/>
        </p:nvSpPr>
        <p:spPr>
          <a:xfrm>
            <a:off x="7712714" y="2352494"/>
            <a:ext cx="910224" cy="1556766"/>
          </a:xfrm>
          <a:prstGeom prst="rect">
            <a:avLst/>
          </a:prstGeom>
          <a:solidFill>
            <a:schemeClr val="accent3">
              <a:alpha val="69803"/>
            </a:schemeClr>
          </a:solidFill>
          <a:ln w="9525" cap="flat" cmpd="sng">
            <a:solidFill>
              <a:srgbClr val="007D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4" name="Google Shape;24;p2"/>
          <p:cNvSpPr/>
          <p:nvPr/>
        </p:nvSpPr>
        <p:spPr>
          <a:xfrm>
            <a:off x="445484" y="2291716"/>
            <a:ext cx="6947845" cy="168401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5" name="Google Shape;25;p2"/>
          <p:cNvSpPr txBox="1">
            <a:spLocks noGrp="1"/>
          </p:cNvSpPr>
          <p:nvPr>
            <p:ph type="sldNum" idx="12"/>
          </p:nvPr>
        </p:nvSpPr>
        <p:spPr>
          <a:xfrm>
            <a:off x="7786826" y="3468951"/>
            <a:ext cx="762000" cy="3429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0" i="0" u="none" strike="noStrike" cap="none">
                <a:solidFill>
                  <a:srgbClr val="005324"/>
                </a:solidFill>
                <a:latin typeface="Tahoma"/>
                <a:ea typeface="Tahoma"/>
                <a:cs typeface="Tahoma"/>
                <a:sym typeface="Tahoma"/>
              </a:defRPr>
            </a:lvl1pPr>
            <a:lvl2pPr marL="0" lvl="1" indent="0" algn="ctr">
              <a:spcBef>
                <a:spcPts val="0"/>
              </a:spcBef>
              <a:buNone/>
              <a:defRPr sz="2800" b="0" i="0" u="none" strike="noStrike" cap="none">
                <a:solidFill>
                  <a:srgbClr val="005324"/>
                </a:solidFill>
                <a:latin typeface="Tahoma"/>
                <a:ea typeface="Tahoma"/>
                <a:cs typeface="Tahoma"/>
                <a:sym typeface="Tahoma"/>
              </a:defRPr>
            </a:lvl2pPr>
            <a:lvl3pPr marL="0" lvl="2" indent="0" algn="ctr">
              <a:spcBef>
                <a:spcPts val="0"/>
              </a:spcBef>
              <a:buNone/>
              <a:defRPr sz="2800" b="0" i="0" u="none" strike="noStrike" cap="none">
                <a:solidFill>
                  <a:srgbClr val="005324"/>
                </a:solidFill>
                <a:latin typeface="Tahoma"/>
                <a:ea typeface="Tahoma"/>
                <a:cs typeface="Tahoma"/>
                <a:sym typeface="Tahoma"/>
              </a:defRPr>
            </a:lvl3pPr>
            <a:lvl4pPr marL="0" lvl="3" indent="0" algn="ctr">
              <a:spcBef>
                <a:spcPts val="0"/>
              </a:spcBef>
              <a:buNone/>
              <a:defRPr sz="2800" b="0" i="0" u="none" strike="noStrike" cap="none">
                <a:solidFill>
                  <a:srgbClr val="005324"/>
                </a:solidFill>
                <a:latin typeface="Tahoma"/>
                <a:ea typeface="Tahoma"/>
                <a:cs typeface="Tahoma"/>
                <a:sym typeface="Tahoma"/>
              </a:defRPr>
            </a:lvl4pPr>
            <a:lvl5pPr marL="0" lvl="4" indent="0" algn="ctr">
              <a:spcBef>
                <a:spcPts val="0"/>
              </a:spcBef>
              <a:buNone/>
              <a:defRPr sz="2800" b="0" i="0" u="none" strike="noStrike" cap="none">
                <a:solidFill>
                  <a:srgbClr val="005324"/>
                </a:solidFill>
                <a:latin typeface="Tahoma"/>
                <a:ea typeface="Tahoma"/>
                <a:cs typeface="Tahoma"/>
                <a:sym typeface="Tahoma"/>
              </a:defRPr>
            </a:lvl5pPr>
            <a:lvl6pPr marL="0" lvl="5" indent="0" algn="ctr">
              <a:spcBef>
                <a:spcPts val="0"/>
              </a:spcBef>
              <a:buNone/>
              <a:defRPr sz="2800" b="0" i="0" u="none" strike="noStrike" cap="none">
                <a:solidFill>
                  <a:srgbClr val="005324"/>
                </a:solidFill>
                <a:latin typeface="Tahoma"/>
                <a:ea typeface="Tahoma"/>
                <a:cs typeface="Tahoma"/>
                <a:sym typeface="Tahoma"/>
              </a:defRPr>
            </a:lvl6pPr>
            <a:lvl7pPr marL="0" lvl="6" indent="0" algn="ctr">
              <a:spcBef>
                <a:spcPts val="0"/>
              </a:spcBef>
              <a:buNone/>
              <a:defRPr sz="2800" b="0" i="0" u="none" strike="noStrike" cap="none">
                <a:solidFill>
                  <a:srgbClr val="005324"/>
                </a:solidFill>
                <a:latin typeface="Tahoma"/>
                <a:ea typeface="Tahoma"/>
                <a:cs typeface="Tahoma"/>
                <a:sym typeface="Tahoma"/>
              </a:defRPr>
            </a:lvl7pPr>
            <a:lvl8pPr marL="0" lvl="7" indent="0" algn="ctr">
              <a:spcBef>
                <a:spcPts val="0"/>
              </a:spcBef>
              <a:buNone/>
              <a:defRPr sz="2800" b="0" i="0" u="none" strike="noStrike" cap="none">
                <a:solidFill>
                  <a:srgbClr val="005324"/>
                </a:solidFill>
                <a:latin typeface="Tahoma"/>
                <a:ea typeface="Tahoma"/>
                <a:cs typeface="Tahoma"/>
                <a:sym typeface="Tahoma"/>
              </a:defRPr>
            </a:lvl8pPr>
            <a:lvl9pPr marL="0" lvl="8" indent="0" algn="ctr">
              <a:spcBef>
                <a:spcPts val="0"/>
              </a:spcBef>
              <a:buNone/>
              <a:defRPr sz="2800" b="0" i="0" u="none" strike="noStrike" cap="none">
                <a:solidFill>
                  <a:srgbClr val="005324"/>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2"/>
          <p:cNvSpPr/>
          <p:nvPr/>
        </p:nvSpPr>
        <p:spPr>
          <a:xfrm>
            <a:off x="541822" y="3419458"/>
            <a:ext cx="6755166" cy="4982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7" name="Google Shape;27;p2"/>
          <p:cNvSpPr/>
          <p:nvPr/>
        </p:nvSpPr>
        <p:spPr>
          <a:xfrm>
            <a:off x="538971" y="2354580"/>
            <a:ext cx="6760868" cy="1558290"/>
          </a:xfrm>
          <a:prstGeom prst="rect">
            <a:avLst/>
          </a:prstGeom>
          <a:noFill/>
          <a:ln w="9525" cap="flat" cmpd="dbl">
            <a:solidFill>
              <a:srgbClr val="007D3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8" name="Google Shape;28;p2"/>
          <p:cNvSpPr txBox="1">
            <a:spLocks noGrp="1"/>
          </p:cNvSpPr>
          <p:nvPr>
            <p:ph type="subTitle" idx="1"/>
          </p:nvPr>
        </p:nvSpPr>
        <p:spPr>
          <a:xfrm>
            <a:off x="642805" y="3486150"/>
            <a:ext cx="6553200" cy="3429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29" name="Google Shape;29;p2"/>
          <p:cNvSpPr txBox="1">
            <a:spLocks noGrp="1"/>
          </p:cNvSpPr>
          <p:nvPr>
            <p:ph type="ctrTitle"/>
          </p:nvPr>
        </p:nvSpPr>
        <p:spPr>
          <a:xfrm>
            <a:off x="604705" y="2420275"/>
            <a:ext cx="6629400" cy="914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005324"/>
              </a:buClr>
              <a:buSzPts val="3200"/>
              <a:buFont typeface="Rockwell"/>
              <a:buNone/>
              <a:defRPr sz="3200">
                <a:solidFill>
                  <a:srgbClr val="00532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2" descr="C:\Users\M\Documents\TAAAP\taaap-trans.png"/>
          <p:cNvPicPr preferRelativeResize="0"/>
          <p:nvPr/>
        </p:nvPicPr>
        <p:blipFill rotWithShape="1">
          <a:blip r:embed="rId3">
            <a:alphaModFix/>
          </a:blip>
          <a:srcRect/>
          <a:stretch/>
        </p:blipFill>
        <p:spPr>
          <a:xfrm>
            <a:off x="3498412" y="3973547"/>
            <a:ext cx="2147177" cy="13414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2400"/>
              <a:buFont typeface="Rockwell"/>
              <a:buNone/>
              <a:defRPr sz="2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rot="5400000">
            <a:off x="2931914" y="-1160263"/>
            <a:ext cx="32801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6861702" y="171450"/>
            <a:ext cx="1859280" cy="4591976"/>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95" name="Google Shape;95;p12"/>
          <p:cNvSpPr/>
          <p:nvPr/>
        </p:nvSpPr>
        <p:spPr>
          <a:xfrm>
            <a:off x="6955226" y="263557"/>
            <a:ext cx="1672235" cy="440776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96" name="Google Shape;96;p12"/>
          <p:cNvSpPr txBox="1">
            <a:spLocks noGrp="1"/>
          </p:cNvSpPr>
          <p:nvPr>
            <p:ph type="title"/>
          </p:nvPr>
        </p:nvSpPr>
        <p:spPr>
          <a:xfrm rot="5400000">
            <a:off x="5620476" y="1724674"/>
            <a:ext cx="4341736" cy="148553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accent5"/>
              </a:buClr>
              <a:buSzPts val="2400"/>
              <a:buFont typeface="Rockwell"/>
              <a:buNone/>
              <a:defRPr sz="24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371600" y="-628649"/>
            <a:ext cx="4343401"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12" descr="C:\Users\M\Documents\TAAAP\taaap-trans.png"/>
          <p:cNvPicPr preferRelativeResize="0"/>
          <p:nvPr/>
        </p:nvPicPr>
        <p:blipFill rotWithShape="1">
          <a:blip r:embed="rId2">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33" name="Google Shape;33;p3"/>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34" name="Google Shape;34;p3"/>
          <p:cNvSpPr/>
          <p:nvPr/>
        </p:nvSpPr>
        <p:spPr>
          <a:xfrm>
            <a:off x="451976" y="2209800"/>
            <a:ext cx="8265160" cy="184785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35" name="Google Shape;35;p3"/>
          <p:cNvSpPr/>
          <p:nvPr/>
        </p:nvSpPr>
        <p:spPr>
          <a:xfrm>
            <a:off x="567656" y="2286001"/>
            <a:ext cx="8033800" cy="168401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36" name="Google Shape;3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
          <p:cNvSpPr txBox="1">
            <a:spLocks noGrp="1"/>
          </p:cNvSpPr>
          <p:nvPr>
            <p:ph type="title"/>
          </p:nvPr>
        </p:nvSpPr>
        <p:spPr>
          <a:xfrm>
            <a:off x="736456" y="2400300"/>
            <a:ext cx="7696200" cy="97155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0003F"/>
              </a:buClr>
              <a:buSzPts val="3200"/>
              <a:buFont typeface="Rockwell"/>
              <a:buNone/>
              <a:defRPr sz="3200" cap="none">
                <a:solidFill>
                  <a:srgbClr val="40003F"/>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
          <p:cNvSpPr/>
          <p:nvPr/>
        </p:nvSpPr>
        <p:spPr>
          <a:xfrm>
            <a:off x="675496" y="3406141"/>
            <a:ext cx="7818120" cy="4982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39" name="Google Shape;39;p3"/>
          <p:cNvSpPr txBox="1">
            <a:spLocks noGrp="1"/>
          </p:cNvSpPr>
          <p:nvPr>
            <p:ph type="body" idx="1"/>
          </p:nvPr>
        </p:nvSpPr>
        <p:spPr>
          <a:xfrm>
            <a:off x="736456" y="3455633"/>
            <a:ext cx="7696200" cy="39283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0" name="Google Shape;40;p3"/>
          <p:cNvSpPr/>
          <p:nvPr/>
        </p:nvSpPr>
        <p:spPr>
          <a:xfrm>
            <a:off x="675758" y="2343150"/>
            <a:ext cx="7817599" cy="1558290"/>
          </a:xfrm>
          <a:prstGeom prst="rect">
            <a:avLst/>
          </a:prstGeom>
          <a:noFill/>
          <a:ln w="9525" cap="flat" cmpd="dbl">
            <a:solidFill>
              <a:srgbClr val="6000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41" name="Google Shape;41;p3"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7D36"/>
              </a:buClr>
              <a:buSzPts val="2400"/>
              <a:buFont typeface="Rockwel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5" name="Google Shape;45;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4" descr="C:\Users\M\Documents\TAAAP\taaap-trans.png"/>
          <p:cNvPicPr preferRelativeResize="0"/>
          <p:nvPr/>
        </p:nvPicPr>
        <p:blipFill rotWithShape="1">
          <a:blip r:embed="rId2">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FBF39"/>
              </a:buClr>
              <a:buSzPts val="2400"/>
              <a:buFont typeface="Rockwell"/>
              <a:buNone/>
              <a:defRPr sz="2400">
                <a:solidFill>
                  <a:srgbClr val="6FB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426128" y="1289303"/>
            <a:ext cx="4038600" cy="330555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 name="Google Shape;50;p5"/>
          <p:cNvSpPr txBox="1">
            <a:spLocks noGrp="1"/>
          </p:cNvSpPr>
          <p:nvPr>
            <p:ph type="body" idx="2"/>
          </p:nvPr>
        </p:nvSpPr>
        <p:spPr>
          <a:xfrm>
            <a:off x="4648200" y="1289303"/>
            <a:ext cx="4038600" cy="330555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1" name="Google Shape;51;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FBF39"/>
              </a:buClr>
              <a:buSzPts val="2400"/>
              <a:buFont typeface="Rockwell"/>
              <a:buNone/>
              <a:defRPr sz="2400">
                <a:solidFill>
                  <a:srgbClr val="6FB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426128" y="1291828"/>
            <a:ext cx="4040188" cy="47982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5" name="Google Shape;55;p6"/>
          <p:cNvSpPr txBox="1">
            <a:spLocks noGrp="1"/>
          </p:cNvSpPr>
          <p:nvPr>
            <p:ph type="body" idx="2"/>
          </p:nvPr>
        </p:nvSpPr>
        <p:spPr>
          <a:xfrm>
            <a:off x="426128" y="1828800"/>
            <a:ext cx="4040188" cy="27658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6" name="Google Shape;56;p6"/>
          <p:cNvSpPr txBox="1">
            <a:spLocks noGrp="1"/>
          </p:cNvSpPr>
          <p:nvPr>
            <p:ph type="body" idx="3"/>
          </p:nvPr>
        </p:nvSpPr>
        <p:spPr>
          <a:xfrm>
            <a:off x="4645026" y="1291828"/>
            <a:ext cx="4041775" cy="479822"/>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7" name="Google Shape;57;p6"/>
          <p:cNvSpPr txBox="1">
            <a:spLocks noGrp="1"/>
          </p:cNvSpPr>
          <p:nvPr>
            <p:ph type="body" idx="4"/>
          </p:nvPr>
        </p:nvSpPr>
        <p:spPr>
          <a:xfrm>
            <a:off x="4645026" y="1828800"/>
            <a:ext cx="4041775" cy="27658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30200" algn="l">
              <a:spcBef>
                <a:spcPts val="320"/>
              </a:spcBef>
              <a:spcAft>
                <a:spcPts val="0"/>
              </a:spcAft>
              <a:buSzPts val="1600"/>
              <a:buChar char="•"/>
              <a:defRPr sz="1600"/>
            </a:lvl3pPr>
            <a:lvl4pPr marL="1828800" lvl="3" indent="-317500" algn="l">
              <a:spcBef>
                <a:spcPts val="280"/>
              </a:spcBef>
              <a:spcAft>
                <a:spcPts val="0"/>
              </a:spcAft>
              <a:buSzPts val="1400"/>
              <a:buChar char="•"/>
              <a:defRPr sz="1400"/>
            </a:lvl4pPr>
            <a:lvl5pPr marL="2286000" lvl="4" indent="-317500" algn="l">
              <a:spcBef>
                <a:spcPts val="28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8" name="Google Shape;5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0005E"/>
              </a:buClr>
              <a:buSzPts val="2400"/>
              <a:buFont typeface="Rockwell"/>
              <a:buNone/>
              <a:defRPr>
                <a:solidFill>
                  <a:srgbClr val="6000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2"/>
        <p:cNvGrpSpPr/>
        <p:nvPr/>
      </p:nvGrpSpPr>
      <p:grpSpPr>
        <a:xfrm>
          <a:off x="0" y="0"/>
          <a:ext cx="0" cy="0"/>
          <a:chOff x="0" y="0"/>
          <a:chExt cx="0" cy="0"/>
        </a:xfrm>
      </p:grpSpPr>
      <p:sp>
        <p:nvSpPr>
          <p:cNvPr id="63" name="Google Shape;63;p8"/>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64" name="Google Shape;64;p8"/>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65" name="Google Shape;65;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8"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69" name="Google Shape;69;p9"/>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70" name="Google Shape;70;p9"/>
          <p:cNvSpPr txBox="1">
            <a:spLocks noGrp="1"/>
          </p:cNvSpPr>
          <p:nvPr>
            <p:ph type="body" idx="1"/>
          </p:nvPr>
        </p:nvSpPr>
        <p:spPr>
          <a:xfrm>
            <a:off x="3886200" y="514350"/>
            <a:ext cx="4572000" cy="394335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sz="1800"/>
            </a:lvl1pPr>
            <a:lvl2pPr marL="914400" lvl="1" indent="-342900" algn="l">
              <a:spcBef>
                <a:spcPts val="360"/>
              </a:spcBef>
              <a:spcAft>
                <a:spcPts val="0"/>
              </a:spcAft>
              <a:buSzPts val="1800"/>
              <a:buChar char="•"/>
              <a:defRPr sz="18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1" name="Google Shape;71;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9"/>
          <p:cNvSpPr/>
          <p:nvPr/>
        </p:nvSpPr>
        <p:spPr>
          <a:xfrm>
            <a:off x="560034" y="1129284"/>
            <a:ext cx="2716566" cy="264261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73" name="Google Shape;73;p9"/>
          <p:cNvSpPr/>
          <p:nvPr/>
        </p:nvSpPr>
        <p:spPr>
          <a:xfrm>
            <a:off x="676690" y="1231854"/>
            <a:ext cx="2483254" cy="2425746"/>
          </a:xfrm>
          <a:prstGeom prst="rect">
            <a:avLst/>
          </a:prstGeom>
          <a:solidFill>
            <a:srgbClr val="FFFFFF"/>
          </a:solidFill>
          <a:ln w="9525" cap="flat" cmpd="dbl">
            <a:solidFill>
              <a:srgbClr val="6000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74" name="Google Shape;74;p9"/>
          <p:cNvSpPr txBox="1">
            <a:spLocks noGrp="1"/>
          </p:cNvSpPr>
          <p:nvPr>
            <p:ph type="body" idx="2"/>
          </p:nvPr>
        </p:nvSpPr>
        <p:spPr>
          <a:xfrm>
            <a:off x="769000" y="2228850"/>
            <a:ext cx="2298634" cy="131445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40003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9"/>
          <p:cNvSpPr txBox="1">
            <a:spLocks noGrp="1"/>
          </p:cNvSpPr>
          <p:nvPr>
            <p:ph type="title"/>
          </p:nvPr>
        </p:nvSpPr>
        <p:spPr>
          <a:xfrm>
            <a:off x="769000" y="1300734"/>
            <a:ext cx="2298634" cy="89371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0005E"/>
              </a:buClr>
              <a:buSzPts val="2000"/>
              <a:buFont typeface="Rockwell"/>
              <a:buNone/>
              <a:defRPr sz="2000" b="0">
                <a:solidFill>
                  <a:srgbClr val="6000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9"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7"/>
        <p:cNvGrpSpPr/>
        <p:nvPr/>
      </p:nvGrpSpPr>
      <p:grpSpPr>
        <a:xfrm>
          <a:off x="0" y="0"/>
          <a:ext cx="0" cy="0"/>
          <a:chOff x="0" y="0"/>
          <a:chExt cx="0" cy="0"/>
        </a:xfrm>
      </p:grpSpPr>
      <p:sp>
        <p:nvSpPr>
          <p:cNvPr id="78" name="Google Shape;78;p10"/>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79" name="Google Shape;79;p10"/>
          <p:cNvSpPr/>
          <p:nvPr/>
        </p:nvSpPr>
        <p:spPr>
          <a:xfrm>
            <a:off x="91440" y="76200"/>
            <a:ext cx="8961120" cy="4998720"/>
          </a:xfrm>
          <a:prstGeom prst="roundRect">
            <a:avLst>
              <a:gd name="adj" fmla="val 1735"/>
            </a:avLst>
          </a:prstGeom>
          <a:blipFill rotWithShape="1">
            <a:blip r:embed="rId2">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0" name="Google Shape;80;p10"/>
          <p:cNvSpPr>
            <a:spLocks noGrp="1"/>
          </p:cNvSpPr>
          <p:nvPr>
            <p:ph type="pic" idx="2"/>
          </p:nvPr>
        </p:nvSpPr>
        <p:spPr>
          <a:xfrm>
            <a:off x="685800" y="466078"/>
            <a:ext cx="7772400" cy="3248673"/>
          </a:xfrm>
          <a:prstGeom prst="rect">
            <a:avLst/>
          </a:prstGeom>
          <a:solidFill>
            <a:schemeClr val="lt2"/>
          </a:solidFill>
          <a:ln>
            <a:noFill/>
          </a:ln>
        </p:spPr>
      </p:sp>
      <p:sp>
        <p:nvSpPr>
          <p:cNvPr id="81" name="Google Shape;8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0"/>
          <p:cNvSpPr/>
          <p:nvPr/>
        </p:nvSpPr>
        <p:spPr>
          <a:xfrm>
            <a:off x="685800" y="3714750"/>
            <a:ext cx="7772400" cy="10287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3" name="Google Shape;83;p10"/>
          <p:cNvSpPr/>
          <p:nvPr/>
        </p:nvSpPr>
        <p:spPr>
          <a:xfrm>
            <a:off x="762000" y="3771900"/>
            <a:ext cx="7600765" cy="90219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4" name="Google Shape;84;p10"/>
          <p:cNvSpPr/>
          <p:nvPr/>
        </p:nvSpPr>
        <p:spPr>
          <a:xfrm>
            <a:off x="914400" y="4229100"/>
            <a:ext cx="7328514" cy="33877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5" name="Google Shape;85;p10"/>
          <p:cNvSpPr/>
          <p:nvPr/>
        </p:nvSpPr>
        <p:spPr>
          <a:xfrm>
            <a:off x="605589" y="3806190"/>
            <a:ext cx="7946136" cy="822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6" name="Google Shape;86;p10"/>
          <p:cNvSpPr txBox="1">
            <a:spLocks noGrp="1"/>
          </p:cNvSpPr>
          <p:nvPr>
            <p:ph type="body" idx="1"/>
          </p:nvPr>
        </p:nvSpPr>
        <p:spPr>
          <a:xfrm>
            <a:off x="956289" y="4242418"/>
            <a:ext cx="7244736" cy="301286"/>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chemeClr val="dk1"/>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7" name="Google Shape;87;p10"/>
          <p:cNvSpPr txBox="1">
            <a:spLocks noGrp="1"/>
          </p:cNvSpPr>
          <p:nvPr>
            <p:ph type="title"/>
          </p:nvPr>
        </p:nvSpPr>
        <p:spPr>
          <a:xfrm>
            <a:off x="914400" y="3829051"/>
            <a:ext cx="7328514" cy="39228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7D36"/>
              </a:buClr>
              <a:buSzPts val="2000"/>
              <a:buFont typeface="Rockwell"/>
              <a:buNone/>
              <a:defRPr sz="2000" b="0">
                <a:solidFill>
                  <a:srgbClr val="007D3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8" name="Google Shape;88;p10" descr="C:\Users\M\Documents\TAAAP\taaap-trans.png"/>
          <p:cNvPicPr preferRelativeResize="0"/>
          <p:nvPr/>
        </p:nvPicPr>
        <p:blipFill rotWithShape="1">
          <a:blip r:embed="rId3">
            <a:alphaModFix/>
          </a:blip>
          <a:srcRect/>
          <a:stretch/>
        </p:blipFill>
        <p:spPr>
          <a:xfrm>
            <a:off x="76200" y="4599986"/>
            <a:ext cx="990600" cy="61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1" name="Google Shape;11;p1"/>
          <p:cNvSpPr/>
          <p:nvPr/>
        </p:nvSpPr>
        <p:spPr>
          <a:xfrm>
            <a:off x="91440" y="76200"/>
            <a:ext cx="8961120" cy="4998720"/>
          </a:xfrm>
          <a:prstGeom prst="roundRect">
            <a:avLst>
              <a:gd name="adj" fmla="val 1735"/>
            </a:avLst>
          </a:prstGeom>
          <a:blipFill rotWithShape="1">
            <a:blip r:embed="rId1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2" name="Google Shape;12;p1"/>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accent3"/>
              </a:buClr>
              <a:buSzPts val="1800"/>
              <a:buFont typeface="Arial"/>
              <a:buChar char="•"/>
              <a:defRPr sz="1800" b="0" i="0" u="none" strike="noStrike" cap="none">
                <a:solidFill>
                  <a:schemeClr val="dk2"/>
                </a:solidFill>
                <a:latin typeface="Tahoma"/>
                <a:ea typeface="Tahoma"/>
                <a:cs typeface="Tahoma"/>
                <a:sym typeface="Tahoma"/>
              </a:defRPr>
            </a:lvl1pPr>
            <a:lvl2pPr marL="914400" marR="0" lvl="1" indent="-342900" algn="l" rtl="0">
              <a:spcBef>
                <a:spcPts val="360"/>
              </a:spcBef>
              <a:spcAft>
                <a:spcPts val="0"/>
              </a:spcAft>
              <a:buClr>
                <a:schemeClr val="accent4"/>
              </a:buClr>
              <a:buSzPts val="1800"/>
              <a:buFont typeface="Arial"/>
              <a:buChar char="•"/>
              <a:defRPr sz="1800" b="0" i="0" u="none" strike="noStrike" cap="none">
                <a:solidFill>
                  <a:schemeClr val="dk2"/>
                </a:solidFill>
                <a:latin typeface="Tahoma"/>
                <a:ea typeface="Tahoma"/>
                <a:cs typeface="Tahoma"/>
                <a:sym typeface="Tahoma"/>
              </a:defRPr>
            </a:lvl2pPr>
            <a:lvl3pPr marL="1371600" marR="0" lvl="2" indent="-342900" algn="l" rtl="0">
              <a:spcBef>
                <a:spcPts val="360"/>
              </a:spcBef>
              <a:spcAft>
                <a:spcPts val="0"/>
              </a:spcAft>
              <a:buClr>
                <a:schemeClr val="accent5"/>
              </a:buClr>
              <a:buSzPts val="1800"/>
              <a:buFont typeface="Arial"/>
              <a:buChar char="•"/>
              <a:defRPr sz="1800" b="0" i="0" u="none" strike="noStrike" cap="none">
                <a:solidFill>
                  <a:schemeClr val="dk2"/>
                </a:solidFill>
                <a:latin typeface="Tahoma"/>
                <a:ea typeface="Tahoma"/>
                <a:cs typeface="Tahoma"/>
                <a:sym typeface="Tahoma"/>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2"/>
                </a:solidFill>
                <a:latin typeface="Tahoma"/>
                <a:ea typeface="Tahoma"/>
                <a:cs typeface="Tahoma"/>
                <a:sym typeface="Tahoma"/>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Tahoma"/>
                <a:ea typeface="Tahoma"/>
                <a:cs typeface="Tahoma"/>
                <a:sym typeface="Tahoma"/>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Tahoma"/>
                <a:ea typeface="Tahoma"/>
                <a:cs typeface="Tahoma"/>
                <a:sym typeface="Tahoma"/>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Tahoma"/>
                <a:ea typeface="Tahoma"/>
                <a:cs typeface="Tahoma"/>
                <a:sym typeface="Tahoma"/>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Tahoma"/>
                <a:ea typeface="Tahoma"/>
                <a:cs typeface="Tahoma"/>
                <a:sym typeface="Tahoma"/>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Tahoma"/>
                <a:ea typeface="Tahoma"/>
                <a:cs typeface="Tahoma"/>
                <a:sym typeface="Tahoma"/>
              </a:defRPr>
            </a:lvl9pPr>
          </a:lstStyle>
          <a:p>
            <a:endParaRPr/>
          </a:p>
        </p:txBody>
      </p:sp>
      <p:sp>
        <p:nvSpPr>
          <p:cNvPr id="13" name="Google Shape;13;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Tahoma"/>
                <a:ea typeface="Tahoma"/>
                <a:cs typeface="Tahoma"/>
                <a:sym typeface="Tahoma"/>
              </a:defRPr>
            </a:lvl1pPr>
            <a:lvl2pPr marL="0" marR="0" lvl="1" indent="0" algn="r" rtl="0">
              <a:spcBef>
                <a:spcPts val="0"/>
              </a:spcBef>
              <a:buNone/>
              <a:defRPr sz="1200" b="0" i="0" u="none" strike="noStrike" cap="none">
                <a:solidFill>
                  <a:schemeClr val="dk2"/>
                </a:solidFill>
                <a:latin typeface="Tahoma"/>
                <a:ea typeface="Tahoma"/>
                <a:cs typeface="Tahoma"/>
                <a:sym typeface="Tahoma"/>
              </a:defRPr>
            </a:lvl2pPr>
            <a:lvl3pPr marL="0" marR="0" lvl="2" indent="0" algn="r" rtl="0">
              <a:spcBef>
                <a:spcPts val="0"/>
              </a:spcBef>
              <a:buNone/>
              <a:defRPr sz="1200" b="0" i="0" u="none" strike="noStrike" cap="none">
                <a:solidFill>
                  <a:schemeClr val="dk2"/>
                </a:solidFill>
                <a:latin typeface="Tahoma"/>
                <a:ea typeface="Tahoma"/>
                <a:cs typeface="Tahoma"/>
                <a:sym typeface="Tahoma"/>
              </a:defRPr>
            </a:lvl3pPr>
            <a:lvl4pPr marL="0" marR="0" lvl="3" indent="0" algn="r" rtl="0">
              <a:spcBef>
                <a:spcPts val="0"/>
              </a:spcBef>
              <a:buNone/>
              <a:defRPr sz="1200" b="0" i="0" u="none" strike="noStrike" cap="none">
                <a:solidFill>
                  <a:schemeClr val="dk2"/>
                </a:solidFill>
                <a:latin typeface="Tahoma"/>
                <a:ea typeface="Tahoma"/>
                <a:cs typeface="Tahoma"/>
                <a:sym typeface="Tahoma"/>
              </a:defRPr>
            </a:lvl4pPr>
            <a:lvl5pPr marL="0" marR="0" lvl="4" indent="0" algn="r" rtl="0">
              <a:spcBef>
                <a:spcPts val="0"/>
              </a:spcBef>
              <a:buNone/>
              <a:defRPr sz="1200" b="0" i="0" u="none" strike="noStrike" cap="none">
                <a:solidFill>
                  <a:schemeClr val="dk2"/>
                </a:solidFill>
                <a:latin typeface="Tahoma"/>
                <a:ea typeface="Tahoma"/>
                <a:cs typeface="Tahoma"/>
                <a:sym typeface="Tahoma"/>
              </a:defRPr>
            </a:lvl5pPr>
            <a:lvl6pPr marL="0" marR="0" lvl="5" indent="0" algn="r" rtl="0">
              <a:spcBef>
                <a:spcPts val="0"/>
              </a:spcBef>
              <a:buNone/>
              <a:defRPr sz="1200" b="0" i="0" u="none" strike="noStrike" cap="none">
                <a:solidFill>
                  <a:schemeClr val="dk2"/>
                </a:solidFill>
                <a:latin typeface="Tahoma"/>
                <a:ea typeface="Tahoma"/>
                <a:cs typeface="Tahoma"/>
                <a:sym typeface="Tahoma"/>
              </a:defRPr>
            </a:lvl6pPr>
            <a:lvl7pPr marL="0" marR="0" lvl="6" indent="0" algn="r" rtl="0">
              <a:spcBef>
                <a:spcPts val="0"/>
              </a:spcBef>
              <a:buNone/>
              <a:defRPr sz="1200" b="0" i="0" u="none" strike="noStrike" cap="none">
                <a:solidFill>
                  <a:schemeClr val="dk2"/>
                </a:solidFill>
                <a:latin typeface="Tahoma"/>
                <a:ea typeface="Tahoma"/>
                <a:cs typeface="Tahoma"/>
                <a:sym typeface="Tahoma"/>
              </a:defRPr>
            </a:lvl7pPr>
            <a:lvl8pPr marL="0" marR="0" lvl="7" indent="0" algn="r" rtl="0">
              <a:spcBef>
                <a:spcPts val="0"/>
              </a:spcBef>
              <a:buNone/>
              <a:defRPr sz="1200" b="0" i="0" u="none" strike="noStrike" cap="none">
                <a:solidFill>
                  <a:schemeClr val="dk2"/>
                </a:solidFill>
                <a:latin typeface="Tahoma"/>
                <a:ea typeface="Tahoma"/>
                <a:cs typeface="Tahoma"/>
                <a:sym typeface="Tahoma"/>
              </a:defRPr>
            </a:lvl8pPr>
            <a:lvl9pPr marL="0" marR="0" lvl="8" indent="0" algn="r" rtl="0">
              <a:spcBef>
                <a:spcPts val="0"/>
              </a:spcBef>
              <a:buNone/>
              <a:defRPr sz="1200" b="0" i="0" u="none" strike="noStrike" cap="none">
                <a:solidFill>
                  <a:schemeClr val="dk2"/>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p:nvPr/>
        </p:nvSpPr>
        <p:spPr>
          <a:xfrm>
            <a:off x="274320" y="208625"/>
            <a:ext cx="8595360" cy="99441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5" name="Google Shape;15;p1"/>
          <p:cNvSpPr/>
          <p:nvPr/>
        </p:nvSpPr>
        <p:spPr>
          <a:xfrm>
            <a:off x="372863" y="279647"/>
            <a:ext cx="8380520" cy="8389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6" name="Google Shape;16;p1"/>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7D36"/>
              </a:buClr>
              <a:buSzPts val="2400"/>
              <a:buFont typeface="Rockwell"/>
              <a:buNone/>
              <a:defRPr sz="2400" b="0" i="0" u="none" strike="noStrike" cap="none">
                <a:solidFill>
                  <a:srgbClr val="007D36"/>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1" descr="C:\Users\M\Documents\TAAAP\taaap-trans.png"/>
          <p:cNvPicPr preferRelativeResize="0"/>
          <p:nvPr/>
        </p:nvPicPr>
        <p:blipFill rotWithShape="1">
          <a:blip r:embed="rId14">
            <a:alphaModFix/>
          </a:blip>
          <a:srcRect/>
          <a:stretch/>
        </p:blipFill>
        <p:spPr>
          <a:xfrm>
            <a:off x="76200" y="4599986"/>
            <a:ext cx="990600" cy="618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subTitle" idx="1"/>
          </p:nvPr>
        </p:nvSpPr>
        <p:spPr>
          <a:xfrm>
            <a:off x="642805" y="3486150"/>
            <a:ext cx="6553200" cy="342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00"/>
              <a:buNone/>
            </a:pPr>
            <a:r>
              <a:rPr lang="en-US"/>
              <a:t>MBLGTACC </a:t>
            </a:r>
            <a:r>
              <a:rPr lang="en-US" smtClean="0"/>
              <a:t>2023</a:t>
            </a:r>
            <a:endParaRPr/>
          </a:p>
        </p:txBody>
      </p:sp>
      <p:sp>
        <p:nvSpPr>
          <p:cNvPr id="106" name="Google Shape;106;p13"/>
          <p:cNvSpPr txBox="1">
            <a:spLocks noGrp="1"/>
          </p:cNvSpPr>
          <p:nvPr>
            <p:ph type="ctrTitle"/>
          </p:nvPr>
        </p:nvSpPr>
        <p:spPr>
          <a:xfrm>
            <a:off x="419100" y="304800"/>
            <a:ext cx="8305800" cy="1625599"/>
          </a:xfrm>
          <a:prstGeom prst="rect">
            <a:avLst/>
          </a:prstGeom>
          <a:solidFill>
            <a:schemeClr val="accent2"/>
          </a:solidFill>
          <a:ln w="63500" cap="rnd" cmpd="sng">
            <a:solidFill>
              <a:schemeClr val="accent5"/>
            </a:solidFill>
            <a:prstDash val="dot"/>
            <a:round/>
            <a:headEnd type="none" w="sm" len="sm"/>
            <a:tailEnd type="none" w="sm" len="sm"/>
          </a:ln>
        </p:spPr>
        <p:txBody>
          <a:bodyPr spcFirstLastPara="1" wrap="square" lIns="91425" tIns="45700" rIns="91425" bIns="45700" anchor="b" anchorCtr="0">
            <a:noAutofit/>
          </a:bodyPr>
          <a:lstStyle/>
          <a:p>
            <a:pPr lvl="0"/>
            <a:r>
              <a:rPr lang="en-US" smtClean="0"/>
              <a:t>MOVING BEYOND RELATIONSHIP HIERARCHIES TO COMMUNITY CARE WITH RELATIONSHIP ANARCHY</a:t>
            </a:r>
            <a:endParaRPr lang="en-US" sz="3200"/>
          </a:p>
        </p:txBody>
      </p:sp>
      <p:sp>
        <p:nvSpPr>
          <p:cNvPr id="107" name="Google Shape;107;p13"/>
          <p:cNvSpPr txBox="1"/>
          <p:nvPr/>
        </p:nvSpPr>
        <p:spPr>
          <a:xfrm>
            <a:off x="665842" y="2686050"/>
            <a:ext cx="6553200" cy="419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000"/>
              <a:buFont typeface="Arial"/>
              <a:buNone/>
            </a:pPr>
            <a:r>
              <a:rPr lang="en-US" sz="2000" b="0" i="0" u="none" strike="noStrike" cap="none">
                <a:solidFill>
                  <a:schemeClr val="dk1"/>
                </a:solidFill>
                <a:latin typeface="Tahoma"/>
                <a:ea typeface="Tahoma"/>
                <a:cs typeface="Tahoma"/>
                <a:sym typeface="Tahoma"/>
              </a:rPr>
              <a:t>THE ACE AND ARO ADVOCACY PROJECT</a:t>
            </a:r>
            <a:endParaRPr sz="2000" b="0" i="0" u="none" strike="noStrike" cap="none">
              <a:solidFill>
                <a:schemeClr val="dk1"/>
              </a:solidFill>
              <a:latin typeface="Tahoma"/>
              <a:ea typeface="Tahoma"/>
              <a:cs typeface="Tahoma"/>
              <a:sym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MARRIAGE PROHIBITION: EXAMPLES</a:t>
            </a:r>
            <a:endParaRPr/>
          </a:p>
        </p:txBody>
      </p:sp>
      <p:sp>
        <p:nvSpPr>
          <p:cNvPr id="222" name="Google Shape;222;p29"/>
          <p:cNvSpPr txBox="1">
            <a:spLocks noGrp="1"/>
          </p:cNvSpPr>
          <p:nvPr>
            <p:ph type="body" idx="1"/>
          </p:nvPr>
        </p:nvSpPr>
        <p:spPr>
          <a:xfrm>
            <a:off x="289560" y="1314451"/>
            <a:ext cx="859536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a:t>Laws against interracial marriage (not overturned in all states until 1967)</a:t>
            </a:r>
            <a:endParaRPr/>
          </a:p>
          <a:p>
            <a:pPr marL="342900" lvl="0" indent="0" algn="l" rtl="0">
              <a:spcBef>
                <a:spcPts val="0"/>
              </a:spcBef>
              <a:spcAft>
                <a:spcPts val="0"/>
              </a:spcAft>
              <a:buNone/>
            </a:pPr>
            <a:endParaRPr/>
          </a:p>
          <a:p>
            <a:pPr marL="342900" lvl="0" indent="-228600" algn="l" rtl="0">
              <a:spcBef>
                <a:spcPts val="360"/>
              </a:spcBef>
              <a:spcAft>
                <a:spcPts val="0"/>
              </a:spcAft>
              <a:buSzPts val="1800"/>
              <a:buChar char="•"/>
            </a:pPr>
            <a:r>
              <a:rPr lang="en-US"/>
              <a:t>The Page Act of 1875 (first US law restricting immigration based on race) effectively barring all Chinese women and girls from entering the country to prevent Chinese families from </a:t>
            </a:r>
            <a:r>
              <a:rPr lang="en-US" smtClean="0"/>
              <a:t>settling</a:t>
            </a:r>
            <a:endParaRPr lang="en-US"/>
          </a:p>
          <a:p>
            <a:pPr marL="800100" lvl="1" indent="-228600"/>
            <a:r>
              <a:rPr lang="en-US" smtClean="0"/>
              <a:t>Their gendered racial identity was hypersexualised; they were assumed to be migrant sex workers and considered a threat to the white settler state</a:t>
            </a:r>
          </a:p>
          <a:p>
            <a:pPr marL="571500" lvl="1" indent="0">
              <a:buNone/>
            </a:pPr>
            <a:endParaRPr/>
          </a:p>
          <a:p>
            <a:pPr marL="342900" lvl="0" indent="-228600" algn="l" rtl="0">
              <a:spcBef>
                <a:spcPts val="360"/>
              </a:spcBef>
              <a:spcAft>
                <a:spcPts val="0"/>
              </a:spcAft>
              <a:buSzPts val="1800"/>
              <a:buChar char="•"/>
            </a:pPr>
            <a:r>
              <a:rPr lang="en-US"/>
              <a:t>Kinship ties and bodily autonomy of </a:t>
            </a:r>
            <a:r>
              <a:rPr lang="en-US" smtClean="0"/>
              <a:t>Black </a:t>
            </a:r>
            <a:r>
              <a:rPr lang="en-US"/>
              <a:t>people not recognised under slavery and colonial codes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NUCLEAR FAMILY</a:t>
            </a:r>
            <a:endParaRPr lang="en-GB"/>
          </a:p>
        </p:txBody>
      </p:sp>
      <p:sp>
        <p:nvSpPr>
          <p:cNvPr id="3" name="Text Placeholder 2"/>
          <p:cNvSpPr>
            <a:spLocks noGrp="1"/>
          </p:cNvSpPr>
          <p:nvPr>
            <p:ph type="body" idx="1"/>
          </p:nvPr>
        </p:nvSpPr>
        <p:spPr/>
        <p:txBody>
          <a:bodyPr/>
          <a:lstStyle/>
          <a:p>
            <a:pPr marL="342900" lvl="0" indent="-228600"/>
            <a:r>
              <a:rPr lang="en-US"/>
              <a:t>The state assigns &amp; privatises relationship authority, rights, and responsibilities according to the nuclear family</a:t>
            </a:r>
          </a:p>
          <a:p>
            <a:pPr marL="800100" lvl="1" indent="-228600"/>
            <a:r>
              <a:rPr lang="en-US"/>
              <a:t>Couple units, marriage contract, next of kin</a:t>
            </a:r>
          </a:p>
          <a:p>
            <a:pPr marL="800100" lvl="1" indent="-228600"/>
            <a:r>
              <a:rPr lang="en-US" smtClean="0"/>
              <a:t>Caring based on obligation</a:t>
            </a:r>
          </a:p>
          <a:p>
            <a:pPr marL="800100" lvl="1" indent="-228600"/>
            <a:r>
              <a:rPr lang="en-US" smtClean="0"/>
              <a:t>Caring based on rights</a:t>
            </a:r>
          </a:p>
          <a:p>
            <a:pPr marL="342900" indent="-228600"/>
            <a:r>
              <a:rPr lang="en-US" smtClean="0"/>
              <a:t>The placing of state-sanctioned </a:t>
            </a:r>
            <a:r>
              <a:rPr lang="en-US"/>
              <a:t>nuclear family </a:t>
            </a:r>
            <a:r>
              <a:rPr lang="en-US" smtClean="0"/>
              <a:t>at the top of the relationship hierarchy discourages </a:t>
            </a:r>
            <a:r>
              <a:rPr lang="en-US"/>
              <a:t>or </a:t>
            </a:r>
            <a:r>
              <a:rPr lang="en-US" smtClean="0"/>
              <a:t>obliterates obligations </a:t>
            </a:r>
            <a:r>
              <a:rPr lang="en-US"/>
              <a:t>of care outside of the family</a:t>
            </a:r>
          </a:p>
          <a:p>
            <a:pPr marL="342900" lvl="0" indent="-228600"/>
            <a:r>
              <a:rPr lang="en-US" smtClean="0"/>
              <a:t>The </a:t>
            </a:r>
            <a:r>
              <a:rPr lang="en-US"/>
              <a:t>nuclear family reproduces class, compulsory sexuality, amatonormativity, and gender </a:t>
            </a:r>
            <a:r>
              <a:rPr lang="en-US" smtClean="0"/>
              <a:t>roles</a:t>
            </a:r>
            <a:endParaRPr lang="en-US"/>
          </a:p>
        </p:txBody>
      </p:sp>
    </p:spTree>
    <p:extLst>
      <p:ext uri="{BB962C8B-B14F-4D97-AF65-F5344CB8AC3E}">
        <p14:creationId xmlns:p14="http://schemas.microsoft.com/office/powerpoint/2010/main" val="4278181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NEOLIBERAL INDIVIDUALISM</a:t>
            </a:r>
            <a:endParaRPr lang="en-GB"/>
          </a:p>
        </p:txBody>
      </p:sp>
      <p:sp>
        <p:nvSpPr>
          <p:cNvPr id="3" name="Text Placeholder 2"/>
          <p:cNvSpPr>
            <a:spLocks noGrp="1"/>
          </p:cNvSpPr>
          <p:nvPr>
            <p:ph type="body" idx="1"/>
          </p:nvPr>
        </p:nvSpPr>
        <p:spPr/>
        <p:txBody>
          <a:bodyPr/>
          <a:lstStyle/>
          <a:p>
            <a:pPr fontAlgn="base"/>
            <a:r>
              <a:rPr lang="en-US" smtClean="0"/>
              <a:t>De-emphasises </a:t>
            </a:r>
            <a:r>
              <a:rPr lang="en-US"/>
              <a:t>the role of communities and leaders in providing for </a:t>
            </a:r>
            <a:r>
              <a:rPr lang="en-US" smtClean="0"/>
              <a:t>people</a:t>
            </a:r>
            <a:endParaRPr lang="en-US"/>
          </a:p>
          <a:p>
            <a:pPr fontAlgn="base"/>
            <a:r>
              <a:rPr lang="en-US"/>
              <a:t>Shames people into being highly productive and remaining silent on the ways this overwhelms </a:t>
            </a:r>
            <a:r>
              <a:rPr lang="en-US" smtClean="0"/>
              <a:t>them</a:t>
            </a:r>
            <a:endParaRPr lang="en-US"/>
          </a:p>
          <a:p>
            <a:pPr fontAlgn="base"/>
            <a:r>
              <a:rPr lang="en-US"/>
              <a:t>Discourages people from forming care networks or reaching out for </a:t>
            </a:r>
            <a:r>
              <a:rPr lang="en-US" smtClean="0"/>
              <a:t>help</a:t>
            </a:r>
            <a:endParaRPr lang="en-US"/>
          </a:p>
          <a:p>
            <a:pPr fontAlgn="base"/>
            <a:r>
              <a:rPr lang="en-US"/>
              <a:t>Encourages people to isolate and burn themselves out via The </a:t>
            </a:r>
            <a:r>
              <a:rPr lang="en-US" smtClean="0"/>
              <a:t>Grind</a:t>
            </a:r>
            <a:endParaRPr lang="en-US"/>
          </a:p>
          <a:p>
            <a:pPr fontAlgn="base"/>
            <a:r>
              <a:rPr lang="en-US"/>
              <a:t>Resigns communal connections to recreation only, draws stark lines between Work, Social, and Home </a:t>
            </a:r>
            <a:r>
              <a:rPr lang="en-US" smtClean="0"/>
              <a:t>Life</a:t>
            </a:r>
            <a:endParaRPr lang="en-US"/>
          </a:p>
          <a:p>
            <a:pPr marL="114300" indent="0">
              <a:buNone/>
            </a:pPr>
            <a:endParaRPr lang="en-GB"/>
          </a:p>
        </p:txBody>
      </p:sp>
    </p:spTree>
    <p:extLst>
      <p:ext uri="{BB962C8B-B14F-4D97-AF65-F5344CB8AC3E}">
        <p14:creationId xmlns:p14="http://schemas.microsoft.com/office/powerpoint/2010/main" val="1180361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VOLUNTARY RELATING</a:t>
            </a:r>
            <a:endParaRPr lang="en-GB"/>
          </a:p>
        </p:txBody>
      </p:sp>
      <p:sp>
        <p:nvSpPr>
          <p:cNvPr id="3" name="Text Placeholder 2"/>
          <p:cNvSpPr>
            <a:spLocks noGrp="1"/>
          </p:cNvSpPr>
          <p:nvPr>
            <p:ph type="body" idx="1"/>
          </p:nvPr>
        </p:nvSpPr>
        <p:spPr/>
        <p:txBody>
          <a:bodyPr/>
          <a:lstStyle/>
          <a:p>
            <a:r>
              <a:rPr lang="en-US" smtClean="0"/>
              <a:t>Full consent is:</a:t>
            </a:r>
          </a:p>
          <a:p>
            <a:pPr lvl="1"/>
            <a:r>
              <a:rPr lang="en-US" smtClean="0"/>
              <a:t>Free </a:t>
            </a:r>
            <a:r>
              <a:rPr lang="en-US"/>
              <a:t>and willing</a:t>
            </a:r>
          </a:p>
          <a:p>
            <a:pPr lvl="1"/>
            <a:r>
              <a:rPr lang="en-US"/>
              <a:t>Informed</a:t>
            </a:r>
          </a:p>
          <a:p>
            <a:pPr lvl="1"/>
            <a:r>
              <a:rPr lang="en-US"/>
              <a:t>Noncoerced</a:t>
            </a:r>
          </a:p>
          <a:p>
            <a:pPr lvl="1"/>
            <a:r>
              <a:rPr lang="en-US" smtClean="0"/>
              <a:t>Ongoing/revocable</a:t>
            </a:r>
            <a:endParaRPr lang="en-US"/>
          </a:p>
          <a:p>
            <a:pPr lvl="1"/>
            <a:r>
              <a:rPr lang="en-US"/>
              <a:t>Specific</a:t>
            </a:r>
          </a:p>
          <a:p>
            <a:pPr lvl="1"/>
            <a:r>
              <a:rPr lang="en-US"/>
              <a:t>From everyone </a:t>
            </a:r>
            <a:r>
              <a:rPr lang="en-US" smtClean="0"/>
              <a:t>involved</a:t>
            </a:r>
          </a:p>
          <a:p>
            <a:r>
              <a:rPr lang="en-US"/>
              <a:t>Boundaries </a:t>
            </a:r>
            <a:r>
              <a:rPr lang="en-US" smtClean="0"/>
              <a:t>create the space in which consent can exist</a:t>
            </a:r>
          </a:p>
          <a:p>
            <a:pPr lvl="1"/>
            <a:r>
              <a:rPr lang="en-US" smtClean="0"/>
              <a:t>They can </a:t>
            </a:r>
            <a:r>
              <a:rPr lang="en-US"/>
              <a:t>and should be established in every </a:t>
            </a:r>
            <a:r>
              <a:rPr lang="en-US" smtClean="0"/>
              <a:t>aspect </a:t>
            </a:r>
            <a:r>
              <a:rPr lang="en-US"/>
              <a:t>of </a:t>
            </a:r>
            <a:r>
              <a:rPr lang="en-US" smtClean="0"/>
              <a:t>any kind of relationship (not just romantic/sexual)</a:t>
            </a:r>
            <a:endParaRPr lang="en-US"/>
          </a:p>
        </p:txBody>
      </p:sp>
    </p:spTree>
    <p:extLst>
      <p:ext uri="{BB962C8B-B14F-4D97-AF65-F5344CB8AC3E}">
        <p14:creationId xmlns:p14="http://schemas.microsoft.com/office/powerpoint/2010/main" val="1020708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RELATIONSHIP ANARCHY</a:t>
            </a:r>
          </a:p>
        </p:txBody>
      </p:sp>
      <p:sp>
        <p:nvSpPr>
          <p:cNvPr id="3" name="Text Placeholder 2"/>
          <p:cNvSpPr>
            <a:spLocks noGrp="1"/>
          </p:cNvSpPr>
          <p:nvPr>
            <p:ph type="body" idx="1"/>
          </p:nvPr>
        </p:nvSpPr>
        <p:spPr>
          <a:xfrm>
            <a:off x="457200" y="1314451"/>
            <a:ext cx="5138928" cy="3280172"/>
          </a:xfrm>
        </p:spPr>
        <p:txBody>
          <a:bodyPr/>
          <a:lstStyle/>
          <a:p>
            <a:r>
              <a:rPr lang="en-US"/>
              <a:t>The ideology and practice of deconstructing amatonormative relationship hierarchies, expected roles, and "traditional" concepts</a:t>
            </a:r>
          </a:p>
          <a:p>
            <a:r>
              <a:rPr lang="en-US"/>
              <a:t>Explicitly based in anarchist theory and practice, not just a relationship style/preference</a:t>
            </a:r>
          </a:p>
          <a:p>
            <a:r>
              <a:rPr lang="en-US"/>
              <a:t>Nonhierarchal &amp; anti-authoritarian, opposed to insularity, entitlement, and domination within relationships</a:t>
            </a:r>
          </a:p>
          <a:p>
            <a:r>
              <a:rPr lang="en-US"/>
              <a:t>Autonomous, authentic, voluntary relating</a:t>
            </a:r>
          </a:p>
        </p:txBody>
      </p:sp>
      <p:pic>
        <p:nvPicPr>
          <p:cNvPr id="3074" name="Picture 2" descr="Fuck relationship hierarchies, all my homies hate relationship hierarch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118" y="1456182"/>
            <a:ext cx="3151246" cy="285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80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NETWORKS OF CARE</a:t>
            </a:r>
            <a:endParaRPr lang="en-GB"/>
          </a:p>
        </p:txBody>
      </p:sp>
      <p:sp>
        <p:nvSpPr>
          <p:cNvPr id="3" name="Text Placeholder 2"/>
          <p:cNvSpPr>
            <a:spLocks noGrp="1"/>
          </p:cNvSpPr>
          <p:nvPr>
            <p:ph type="body" idx="1"/>
          </p:nvPr>
        </p:nvSpPr>
        <p:spPr/>
        <p:txBody>
          <a:bodyPr/>
          <a:lstStyle/>
          <a:p>
            <a:r>
              <a:rPr lang="en"/>
              <a:t>Community circles of care/mutual aid networks - connect people in need of trustworthy advocates to people willing to show up for each other (and vice versa) in </a:t>
            </a:r>
            <a:r>
              <a:rPr lang="en"/>
              <a:t>various </a:t>
            </a:r>
            <a:r>
              <a:rPr lang="en" smtClean="0"/>
              <a:t>ways</a:t>
            </a:r>
            <a:endParaRPr lang="en-US" smtClean="0"/>
          </a:p>
          <a:p>
            <a:pPr lvl="1"/>
            <a:r>
              <a:rPr lang="en-US" smtClean="0"/>
              <a:t>Being </a:t>
            </a:r>
            <a:r>
              <a:rPr lang="en-US"/>
              <a:t>an emergency contact people can list with health providers</a:t>
            </a:r>
            <a:r>
              <a:rPr lang="en-US"/>
              <a:t>, </a:t>
            </a:r>
            <a:r>
              <a:rPr lang="en-US" smtClean="0"/>
              <a:t>etc.</a:t>
            </a:r>
          </a:p>
          <a:p>
            <a:pPr lvl="1"/>
            <a:r>
              <a:rPr lang="en-US" smtClean="0"/>
              <a:t>Health </a:t>
            </a:r>
            <a:r>
              <a:rPr lang="en-US"/>
              <a:t>care advocates, particularly for </a:t>
            </a:r>
            <a:r>
              <a:rPr lang="en-US"/>
              <a:t>marginalised </a:t>
            </a:r>
            <a:r>
              <a:rPr lang="en-US" smtClean="0"/>
              <a:t>people</a:t>
            </a:r>
          </a:p>
          <a:p>
            <a:pPr lvl="1"/>
            <a:r>
              <a:rPr lang="en-US" smtClean="0"/>
              <a:t>Providing </a:t>
            </a:r>
            <a:r>
              <a:rPr lang="en-US"/>
              <a:t>transportation to/from </a:t>
            </a:r>
            <a:r>
              <a:rPr lang="en-US"/>
              <a:t>health </a:t>
            </a:r>
            <a:r>
              <a:rPr lang="en-US" smtClean="0"/>
              <a:t>providers</a:t>
            </a:r>
          </a:p>
          <a:p>
            <a:pPr lvl="1"/>
            <a:r>
              <a:rPr lang="en-US" smtClean="0"/>
              <a:t>Helping </a:t>
            </a:r>
            <a:r>
              <a:rPr lang="en-US"/>
              <a:t>with </a:t>
            </a:r>
            <a:r>
              <a:rPr lang="en-US"/>
              <a:t>post-surgical </a:t>
            </a:r>
            <a:r>
              <a:rPr lang="en-US" smtClean="0"/>
              <a:t>recovery</a:t>
            </a:r>
          </a:p>
          <a:p>
            <a:pPr lvl="1"/>
            <a:r>
              <a:rPr lang="en-US" smtClean="0"/>
              <a:t>Distributing care work </a:t>
            </a:r>
            <a:r>
              <a:rPr lang="en-US"/>
              <a:t>so that no one person </a:t>
            </a:r>
            <a:r>
              <a:rPr lang="en-US"/>
              <a:t>is </a:t>
            </a:r>
            <a:r>
              <a:rPr lang="en-US" smtClean="0"/>
              <a:t>overwhelmed</a:t>
            </a:r>
          </a:p>
          <a:p>
            <a:r>
              <a:rPr lang="en-US" smtClean="0"/>
              <a:t>Social needs can be similarly disaggregated and distributed</a:t>
            </a:r>
            <a:endParaRPr lang="en-US"/>
          </a:p>
        </p:txBody>
      </p:sp>
    </p:spTree>
    <p:extLst>
      <p:ext uri="{BB962C8B-B14F-4D97-AF65-F5344CB8AC3E}">
        <p14:creationId xmlns:p14="http://schemas.microsoft.com/office/powerpoint/2010/main" val="2156302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ALTERNATE WAYS TO SECURE LEGAL RIGHTS</a:t>
            </a:r>
            <a:endParaRPr lang="en-GB"/>
          </a:p>
        </p:txBody>
      </p:sp>
      <p:sp>
        <p:nvSpPr>
          <p:cNvPr id="3" name="Text Placeholder 2"/>
          <p:cNvSpPr>
            <a:spLocks noGrp="1"/>
          </p:cNvSpPr>
          <p:nvPr>
            <p:ph type="body" idx="1"/>
          </p:nvPr>
        </p:nvSpPr>
        <p:spPr/>
        <p:txBody>
          <a:bodyPr/>
          <a:lstStyle/>
          <a:p>
            <a:r>
              <a:rPr lang="en-US"/>
              <a:t>Wills, living trusts, powers of attorney, healthcare directives, and </a:t>
            </a:r>
            <a:r>
              <a:rPr lang="en-US"/>
              <a:t>so </a:t>
            </a:r>
            <a:r>
              <a:rPr lang="en-US" smtClean="0"/>
              <a:t>on can e</a:t>
            </a:r>
            <a:r>
              <a:rPr lang="en" smtClean="0"/>
              <a:t>mpower </a:t>
            </a:r>
            <a:r>
              <a:rPr lang="en"/>
              <a:t>single people to understand and assert rights that are commonly tied to marriage</a:t>
            </a:r>
            <a:endParaRPr lang="en-US"/>
          </a:p>
          <a:p>
            <a:r>
              <a:rPr lang="en-US"/>
              <a:t>Community support </a:t>
            </a:r>
            <a:r>
              <a:rPr lang="en-US"/>
              <a:t>groups </a:t>
            </a:r>
            <a:r>
              <a:rPr lang="en-US" smtClean="0"/>
              <a:t>for:</a:t>
            </a:r>
          </a:p>
          <a:p>
            <a:pPr lvl="1"/>
            <a:r>
              <a:rPr lang="en-US" smtClean="0"/>
              <a:t>Witnessing </a:t>
            </a:r>
            <a:r>
              <a:rPr lang="en-US"/>
              <a:t>and/or </a:t>
            </a:r>
            <a:r>
              <a:rPr lang="en-US"/>
              <a:t>notarising </a:t>
            </a:r>
            <a:r>
              <a:rPr lang="en-US" smtClean="0"/>
              <a:t>documents</a:t>
            </a:r>
          </a:p>
          <a:p>
            <a:pPr lvl="1"/>
            <a:r>
              <a:rPr lang="en-US" smtClean="0"/>
              <a:t>Volunteering </a:t>
            </a:r>
            <a:r>
              <a:rPr lang="en-US"/>
              <a:t>to act as power of attorney, will executor, living trust successor trustee</a:t>
            </a:r>
            <a:r>
              <a:rPr lang="en-US"/>
              <a:t>, </a:t>
            </a:r>
            <a:r>
              <a:rPr lang="en-US" smtClean="0"/>
              <a:t>etc.</a:t>
            </a:r>
          </a:p>
          <a:p>
            <a:pPr lvl="1"/>
            <a:r>
              <a:rPr lang="en-US" smtClean="0"/>
              <a:t>Being </a:t>
            </a:r>
            <a:r>
              <a:rPr lang="en-US"/>
              <a:t>a beneficiary to </a:t>
            </a:r>
            <a:r>
              <a:rPr lang="en-US"/>
              <a:t>financial </a:t>
            </a:r>
            <a:r>
              <a:rPr lang="en-US" smtClean="0"/>
              <a:t>assets</a:t>
            </a:r>
          </a:p>
          <a:p>
            <a:pPr lvl="1"/>
            <a:r>
              <a:rPr lang="en-US" smtClean="0"/>
              <a:t>Mutual aid</a:t>
            </a:r>
            <a:endParaRPr lang="en-GB"/>
          </a:p>
        </p:txBody>
      </p:sp>
    </p:spTree>
    <p:extLst>
      <p:ext uri="{BB962C8B-B14F-4D97-AF65-F5344CB8AC3E}">
        <p14:creationId xmlns:p14="http://schemas.microsoft.com/office/powerpoint/2010/main" val="105176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CARING FOR YOURSELF IN THE FACE OF INDIVIDUALISM AND CAPITALISM</a:t>
            </a:r>
            <a:endParaRPr lang="en-GB"/>
          </a:p>
        </p:txBody>
      </p:sp>
      <p:sp>
        <p:nvSpPr>
          <p:cNvPr id="3" name="Text Placeholder 2"/>
          <p:cNvSpPr>
            <a:spLocks noGrp="1"/>
          </p:cNvSpPr>
          <p:nvPr>
            <p:ph type="body" idx="1"/>
          </p:nvPr>
        </p:nvSpPr>
        <p:spPr/>
        <p:txBody>
          <a:bodyPr>
            <a:normAutofit/>
          </a:bodyPr>
          <a:lstStyle/>
          <a:p>
            <a:pPr lvl="0"/>
            <a:r>
              <a:rPr lang="en-GB" smtClean="0"/>
              <a:t>Define </a:t>
            </a:r>
            <a:r>
              <a:rPr lang="en-GB"/>
              <a:t>what community, care, and connection mean for </a:t>
            </a:r>
            <a:r>
              <a:rPr lang="en-GB" smtClean="0"/>
              <a:t>you</a:t>
            </a:r>
          </a:p>
          <a:p>
            <a:pPr lvl="1"/>
            <a:r>
              <a:rPr lang="en-US" smtClean="0"/>
              <a:t>W</a:t>
            </a:r>
            <a:r>
              <a:rPr lang="en-GB" smtClean="0"/>
              <a:t>hat do you personally need or desire from community?</a:t>
            </a:r>
          </a:p>
          <a:p>
            <a:pPr lvl="1"/>
            <a:r>
              <a:rPr lang="en-US" smtClean="0"/>
              <a:t>What are your social needs and how can they be met by a diverse network of people?</a:t>
            </a:r>
            <a:endParaRPr lang="en-GB" smtClean="0"/>
          </a:p>
          <a:p>
            <a:r>
              <a:rPr lang="en-US" smtClean="0"/>
              <a:t>Remove yourself from hustle culture</a:t>
            </a:r>
          </a:p>
          <a:p>
            <a:pPr lvl="1"/>
            <a:r>
              <a:rPr lang="en-US" smtClean="0"/>
              <a:t>Prioritise rest, care, and recreation</a:t>
            </a:r>
          </a:p>
          <a:p>
            <a:pPr lvl="1"/>
            <a:r>
              <a:rPr lang="en-US" smtClean="0"/>
              <a:t>Don't shame yourself for being "unproductive" by capitalist standards</a:t>
            </a:r>
          </a:p>
          <a:p>
            <a:pPr lvl="1"/>
            <a:r>
              <a:rPr lang="en-US" smtClean="0"/>
              <a:t>Don't associate your self worth with your capitalistic "value"</a:t>
            </a:r>
          </a:p>
          <a:p>
            <a:pPr lvl="1"/>
            <a:r>
              <a:rPr lang="en-US" smtClean="0"/>
              <a:t>Time enjoyed is not time wasted; not everything should be monetised</a:t>
            </a:r>
            <a:endParaRPr lang="en-US"/>
          </a:p>
        </p:txBody>
      </p:sp>
    </p:spTree>
    <p:extLst>
      <p:ext uri="{BB962C8B-B14F-4D97-AF65-F5344CB8AC3E}">
        <p14:creationId xmlns:p14="http://schemas.microsoft.com/office/powerpoint/2010/main" val="31880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CARING FOR </a:t>
            </a:r>
            <a:r>
              <a:rPr lang="en-US" smtClean="0"/>
              <a:t>OTHERS</a:t>
            </a:r>
            <a:endParaRPr lang="en-GB"/>
          </a:p>
        </p:txBody>
      </p:sp>
      <p:sp>
        <p:nvSpPr>
          <p:cNvPr id="3" name="Text Placeholder 2"/>
          <p:cNvSpPr>
            <a:spLocks noGrp="1"/>
          </p:cNvSpPr>
          <p:nvPr>
            <p:ph type="body" idx="1"/>
          </p:nvPr>
        </p:nvSpPr>
        <p:spPr>
          <a:xfrm>
            <a:off x="457200" y="1314450"/>
            <a:ext cx="8229600" cy="3513581"/>
          </a:xfrm>
        </p:spPr>
        <p:txBody>
          <a:bodyPr>
            <a:normAutofit/>
          </a:bodyPr>
          <a:lstStyle/>
          <a:p>
            <a:pPr lvl="0"/>
            <a:r>
              <a:rPr lang="en-GB" smtClean="0"/>
              <a:t>Build stronger, intersectional community networks and solidarity</a:t>
            </a:r>
          </a:p>
          <a:p>
            <a:pPr lvl="1"/>
            <a:r>
              <a:rPr lang="en-GB" smtClean="0"/>
              <a:t>No favouring assimilation into oppressive structures</a:t>
            </a:r>
          </a:p>
          <a:p>
            <a:pPr lvl="1"/>
            <a:r>
              <a:rPr lang="en-GB" smtClean="0"/>
              <a:t>Avoid division </a:t>
            </a:r>
            <a:r>
              <a:rPr lang="en-GB"/>
              <a:t>from callout </a:t>
            </a:r>
            <a:r>
              <a:rPr lang="en-GB" smtClean="0"/>
              <a:t>culture</a:t>
            </a:r>
          </a:p>
          <a:p>
            <a:pPr lvl="0"/>
            <a:r>
              <a:rPr lang="en-US" smtClean="0"/>
              <a:t>Learn to make time for people who </a:t>
            </a:r>
            <a:r>
              <a:rPr lang="en-US" smtClean="0"/>
              <a:t>are</a:t>
            </a:r>
            <a:br>
              <a:rPr lang="en-US" smtClean="0"/>
            </a:br>
            <a:r>
              <a:rPr lang="en-US" smtClean="0"/>
              <a:t>not romantic </a:t>
            </a:r>
            <a:r>
              <a:rPr lang="en-US" smtClean="0"/>
              <a:t>partners or legal kin</a:t>
            </a:r>
          </a:p>
          <a:p>
            <a:pPr lvl="1"/>
            <a:r>
              <a:rPr lang="en-US" smtClean="0"/>
              <a:t>Community ethic of care</a:t>
            </a:r>
          </a:p>
          <a:p>
            <a:pPr lvl="1"/>
            <a:r>
              <a:rPr lang="en-US" smtClean="0"/>
              <a:t>Mutual aid </a:t>
            </a:r>
            <a:r>
              <a:rPr lang="en-US" smtClean="0"/>
              <a:t>organising</a:t>
            </a:r>
          </a:p>
          <a:p>
            <a:r>
              <a:rPr lang="en-US" smtClean="0"/>
              <a:t>Think about ways you can show up for others when you are part of a network meeting their care needs instead of being a sole caretaker</a:t>
            </a:r>
          </a:p>
          <a:p>
            <a:pPr lvl="1"/>
            <a:r>
              <a:rPr lang="en-US" smtClean="0"/>
              <a:t>Make care an aspect of community instead of relationship or wage labour; more egalitarian task sharing/delegation</a:t>
            </a:r>
            <a:endParaRPr lang="en-GB"/>
          </a:p>
        </p:txBody>
      </p:sp>
      <p:pic>
        <p:nvPicPr>
          <p:cNvPr id="8" name="Picture 2" descr="Photoshopped Onion headline reading &quot;I Don't Know How To Explain To Alloros That You Should Care About Other People you're not romantically attracted t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113" y="2182258"/>
            <a:ext cx="3108959" cy="134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5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736456" y="2400300"/>
            <a:ext cx="7696200" cy="97155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40003F"/>
              </a:buClr>
              <a:buSzPts val="3200"/>
              <a:buFont typeface="Rockwell"/>
              <a:buNone/>
            </a:pPr>
            <a:r>
              <a:rPr lang="en-US"/>
              <a:t>THANKS FOR JOINING US!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USEFUL TERMINOLOGY</a:t>
            </a:r>
            <a:endParaRPr/>
          </a:p>
        </p:txBody>
      </p:sp>
      <p:sp>
        <p:nvSpPr>
          <p:cNvPr id="114" name="Google Shape;114;p14"/>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b="1"/>
              <a:t>Compulsory Sexuality:</a:t>
            </a:r>
            <a:r>
              <a:rPr lang="en-US"/>
              <a:t> the assumption that everyone has or will eventually have sex, is interested in sex, and considers it important.</a:t>
            </a:r>
            <a:endParaRPr/>
          </a:p>
          <a:p>
            <a:pPr marL="342900" lvl="0" indent="-228600" algn="l" rtl="0">
              <a:spcBef>
                <a:spcPts val="360"/>
              </a:spcBef>
              <a:spcAft>
                <a:spcPts val="0"/>
              </a:spcAft>
              <a:buSzPts val="1800"/>
              <a:buChar char="•"/>
            </a:pPr>
            <a:r>
              <a:rPr lang="en-US" b="1"/>
              <a:t>Amatonormativity:</a:t>
            </a:r>
            <a:r>
              <a:rPr lang="en-US"/>
              <a:t> the assumption that a committed monogamous romantic relationship is the highest form of interpersonal bond that everyone aspires to and considers central to </a:t>
            </a:r>
            <a:r>
              <a:rPr lang="en-US" smtClean="0"/>
              <a:t>life.</a:t>
            </a:r>
            <a:endParaRPr smtClean="0"/>
          </a:p>
          <a:p>
            <a:pPr marL="342900" lvl="0" indent="-228600"/>
            <a:r>
              <a:rPr lang="en-US" b="1"/>
              <a:t>Relationship </a:t>
            </a:r>
            <a:r>
              <a:rPr lang="en-US" b="1" smtClean="0"/>
              <a:t>Hierarchy:</a:t>
            </a:r>
            <a:r>
              <a:rPr lang="en-US" smtClean="0"/>
              <a:t> </a:t>
            </a:r>
            <a:r>
              <a:rPr lang="en-US"/>
              <a:t>the notion that certain kinds of relationships are inherently more important than others and deserve more attention and care. Capitalistic, western society places romantic couple and nuclear family units at the top of this hierarchy.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THE RELATIONSHIP ESCALATOR</a:t>
            </a:r>
            <a:endParaRPr/>
          </a:p>
        </p:txBody>
      </p:sp>
      <p:sp>
        <p:nvSpPr>
          <p:cNvPr id="121" name="Google Shape;121;p15"/>
          <p:cNvSpPr txBox="1">
            <a:spLocks noGrp="1"/>
          </p:cNvSpPr>
          <p:nvPr>
            <p:ph type="body" idx="1"/>
          </p:nvPr>
        </p:nvSpPr>
        <p:spPr>
          <a:xfrm>
            <a:off x="457200" y="1314451"/>
            <a:ext cx="4648200" cy="3280172"/>
          </a:xfrm>
          <a:prstGeom prst="rect">
            <a:avLst/>
          </a:prstGeom>
          <a:noFill/>
          <a:ln>
            <a:noFill/>
          </a:ln>
        </p:spPr>
        <p:txBody>
          <a:bodyPr spcFirstLastPara="1" wrap="square" lIns="91425" tIns="45700" rIns="91425" bIns="45700" anchor="t" anchorCtr="0">
            <a:normAutofit/>
          </a:bodyPr>
          <a:lstStyle/>
          <a:p>
            <a:pPr marL="338138" indent="-204788">
              <a:spcBef>
                <a:spcPts val="0"/>
              </a:spcBef>
              <a:buSzPts val="1500"/>
            </a:pPr>
            <a:r>
              <a:rPr lang="en-US"/>
              <a:t>Coined by Amy Gahran</a:t>
            </a:r>
            <a:endParaRPr/>
          </a:p>
          <a:p>
            <a:pPr marL="338138" indent="-204788">
              <a:spcBef>
                <a:spcPts val="0"/>
              </a:spcBef>
              <a:buSzPts val="1500"/>
            </a:pPr>
            <a:r>
              <a:rPr lang="en-US"/>
              <a:t>Progressive hierarchy of </a:t>
            </a:r>
            <a:r>
              <a:rPr lang="en-US" smtClean="0"/>
              <a:t>relationships</a:t>
            </a:r>
          </a:p>
          <a:p>
            <a:pPr marL="338138" indent="-204788">
              <a:spcBef>
                <a:spcPts val="0"/>
              </a:spcBef>
              <a:buSzPts val="1500"/>
            </a:pPr>
            <a:r>
              <a:rPr lang="en-US"/>
              <a:t>Each step creates progressively higher exit barriers for the </a:t>
            </a:r>
            <a:r>
              <a:rPr lang="en-US" smtClean="0"/>
              <a:t>relationship</a:t>
            </a:r>
          </a:p>
          <a:p>
            <a:pPr marL="338138" indent="-204788">
              <a:spcBef>
                <a:spcPts val="0"/>
              </a:spcBef>
              <a:buSzPts val="1500"/>
            </a:pPr>
            <a:r>
              <a:rPr lang="en-US" smtClean="0"/>
              <a:t>Encourages increasing </a:t>
            </a:r>
            <a:r>
              <a:rPr lang="en-US"/>
              <a:t>co-identification, life </a:t>
            </a:r>
            <a:r>
              <a:rPr lang="en-US" smtClean="0"/>
              <a:t>merging, and possessive dynamics</a:t>
            </a:r>
            <a:endParaRPr/>
          </a:p>
          <a:p>
            <a:pPr marL="338138" indent="-204788">
              <a:spcBef>
                <a:spcPts val="0"/>
              </a:spcBef>
              <a:buSzPts val="1500"/>
            </a:pPr>
            <a:r>
              <a:rPr lang="en-US" smtClean="0"/>
              <a:t>Assumes </a:t>
            </a:r>
            <a:r>
              <a:rPr lang="en-US"/>
              <a:t>lifelong exclusive commitment and the formation of a nuclear family unit to be the ultimate goal, always</a:t>
            </a:r>
            <a:endParaRPr/>
          </a:p>
        </p:txBody>
      </p:sp>
      <p:sp>
        <p:nvSpPr>
          <p:cNvPr id="122" name="Google Shape;122;p15" descr="An arrow pointing upward, with the relationship escalator steps superimposed over it (from &quot;dating and/or having sex&quot; at the bottom to &quot;children&quot; at the top)"/>
          <p:cNvSpPr/>
          <p:nvPr/>
        </p:nvSpPr>
        <p:spPr>
          <a:xfrm>
            <a:off x="5096400" y="1577300"/>
            <a:ext cx="3819000" cy="2941500"/>
          </a:xfrm>
          <a:prstGeom prst="upArrow">
            <a:avLst>
              <a:gd name="adj1" fmla="val 58001"/>
              <a:gd name="adj2" fmla="val 38176"/>
            </a:avLst>
          </a:prstGeom>
          <a:gradFill>
            <a:gsLst>
              <a:gs pos="0">
                <a:srgbClr val="00D2E9"/>
              </a:gs>
              <a:gs pos="100000">
                <a:srgbClr val="275A93"/>
              </a:gs>
            </a:gsLst>
            <a:lin ang="5400012" scaled="0"/>
          </a:gradFill>
          <a:ln w="9525" cap="flat" cmpd="sng">
            <a:solidFill>
              <a:srgbClr val="4A4A4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Tahoma"/>
              <a:buNone/>
            </a:pPr>
            <a:endParaRPr sz="1400" b="0" i="0" u="none" strike="noStrike" cap="none">
              <a:solidFill>
                <a:srgbClr val="000000"/>
              </a:solidFill>
              <a:latin typeface="Tahoma"/>
              <a:ea typeface="Tahoma"/>
              <a:cs typeface="Tahoma"/>
              <a:sym typeface="Tahoma"/>
            </a:endParaRPr>
          </a:p>
        </p:txBody>
      </p:sp>
      <p:sp>
        <p:nvSpPr>
          <p:cNvPr id="123" name="Google Shape;123;p15"/>
          <p:cNvSpPr/>
          <p:nvPr/>
        </p:nvSpPr>
        <p:spPr>
          <a:xfrm>
            <a:off x="5499875" y="4069850"/>
            <a:ext cx="3074400" cy="3546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dating and/or having sex</a:t>
            </a:r>
            <a:endParaRPr sz="1400" b="0" i="0" u="none" strike="noStrike" cap="none">
              <a:solidFill>
                <a:srgbClr val="000000"/>
              </a:solidFill>
              <a:latin typeface="Helvetica Neue"/>
              <a:ea typeface="Helvetica Neue"/>
              <a:cs typeface="Helvetica Neue"/>
              <a:sym typeface="Helvetica Neue"/>
            </a:endParaRPr>
          </a:p>
        </p:txBody>
      </p:sp>
      <p:sp>
        <p:nvSpPr>
          <p:cNvPr id="124" name="Google Shape;124;p15"/>
          <p:cNvSpPr/>
          <p:nvPr/>
        </p:nvSpPr>
        <p:spPr>
          <a:xfrm>
            <a:off x="5815175" y="3518605"/>
            <a:ext cx="2759100" cy="4728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emotional investment, “catching feelings”</a:t>
            </a:r>
            <a:endParaRPr sz="1400" b="0" i="0" u="none" strike="noStrike" cap="none">
              <a:solidFill>
                <a:srgbClr val="000000"/>
              </a:solidFill>
              <a:latin typeface="Helvetica Neue"/>
              <a:ea typeface="Helvetica Neue"/>
              <a:cs typeface="Helvetica Neue"/>
              <a:sym typeface="Helvetica Neue"/>
            </a:endParaRPr>
          </a:p>
        </p:txBody>
      </p:sp>
      <p:sp>
        <p:nvSpPr>
          <p:cNvPr id="125" name="Google Shape;125;p15"/>
          <p:cNvSpPr/>
          <p:nvPr/>
        </p:nvSpPr>
        <p:spPr>
          <a:xfrm>
            <a:off x="6091075" y="2967360"/>
            <a:ext cx="2483100" cy="4728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a committed, monogamous relationship</a:t>
            </a:r>
            <a:endParaRPr sz="1400" b="0" i="0" u="none" strike="noStrike" cap="none">
              <a:solidFill>
                <a:srgbClr val="000000"/>
              </a:solidFill>
              <a:latin typeface="Helvetica Neue"/>
              <a:ea typeface="Helvetica Neue"/>
              <a:cs typeface="Helvetica Neue"/>
              <a:sym typeface="Helvetica Neue"/>
            </a:endParaRPr>
          </a:p>
        </p:txBody>
      </p:sp>
      <p:sp>
        <p:nvSpPr>
          <p:cNvPr id="126" name="Google Shape;126;p15"/>
          <p:cNvSpPr/>
          <p:nvPr/>
        </p:nvSpPr>
        <p:spPr>
          <a:xfrm>
            <a:off x="6366975" y="2534315"/>
            <a:ext cx="2207400" cy="3546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cohabitation</a:t>
            </a:r>
            <a:endParaRPr sz="1400" b="0" i="0" u="none" strike="noStrike" cap="none">
              <a:solidFill>
                <a:srgbClr val="000000"/>
              </a:solidFill>
              <a:latin typeface="Helvetica Neue"/>
              <a:ea typeface="Helvetica Neue"/>
              <a:cs typeface="Helvetica Neue"/>
              <a:sym typeface="Helvetica Neue"/>
            </a:endParaRPr>
          </a:p>
        </p:txBody>
      </p:sp>
      <p:sp>
        <p:nvSpPr>
          <p:cNvPr id="127" name="Google Shape;127;p15"/>
          <p:cNvSpPr/>
          <p:nvPr/>
        </p:nvSpPr>
        <p:spPr>
          <a:xfrm>
            <a:off x="6682275" y="2101270"/>
            <a:ext cx="1892100" cy="3546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marriage</a:t>
            </a:r>
            <a:endParaRPr sz="1400" b="0" i="0" u="none" strike="noStrike" cap="none">
              <a:solidFill>
                <a:srgbClr val="000000"/>
              </a:solidFill>
              <a:latin typeface="Helvetica Neue"/>
              <a:ea typeface="Helvetica Neue"/>
              <a:cs typeface="Helvetica Neue"/>
              <a:sym typeface="Helvetica Neue"/>
            </a:endParaRPr>
          </a:p>
        </p:txBody>
      </p:sp>
      <p:sp>
        <p:nvSpPr>
          <p:cNvPr id="128" name="Google Shape;128;p15"/>
          <p:cNvSpPr/>
          <p:nvPr/>
        </p:nvSpPr>
        <p:spPr>
          <a:xfrm>
            <a:off x="7155250" y="1668225"/>
            <a:ext cx="1419000" cy="354600"/>
          </a:xfrm>
          <a:prstGeom prst="rect">
            <a:avLst/>
          </a:prstGeom>
          <a:solidFill>
            <a:srgbClr val="EEEEEE"/>
          </a:solidFill>
          <a:ln w="9525" cap="flat" cmpd="sng">
            <a:solidFill>
              <a:srgbClr val="275A9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children</a:t>
            </a: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smtClean="0"/>
              <a:t>AMATONORMATIVITY CAUSES ISOLATION</a:t>
            </a:r>
            <a:endParaRPr/>
          </a:p>
        </p:txBody>
      </p:sp>
      <p:sp>
        <p:nvSpPr>
          <p:cNvPr id="135" name="Google Shape;135;p16"/>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spcBef>
                <a:spcPts val="0"/>
              </a:spcBef>
            </a:pPr>
            <a:r>
              <a:rPr lang="en-US" smtClean="0"/>
              <a:t>Devalues </a:t>
            </a:r>
            <a:r>
              <a:rPr lang="en-US"/>
              <a:t>nonromantic interpersonal relationships and erodes community</a:t>
            </a:r>
          </a:p>
          <a:p>
            <a:pPr marL="342900" lvl="0" indent="-228600"/>
            <a:r>
              <a:rPr lang="en-US"/>
              <a:t>Teaches us that we’re not complete on our own, can’t have fulfilling lives without being part of a romantic couple unit, and are better off in an unsatisfactory or even unhealthy relationship than single</a:t>
            </a:r>
          </a:p>
          <a:p>
            <a:pPr marL="342900" lvl="0" indent="-228600"/>
            <a:r>
              <a:rPr lang="en-US"/>
              <a:t>Engineers artificial scarcity around romance, sex, physical affection, emotional intimacy, support structures, and other forms of care</a:t>
            </a:r>
          </a:p>
          <a:p>
            <a:pPr marL="342900" lvl="0" indent="-228600"/>
            <a:r>
              <a:rPr lang="en-US"/>
              <a:t>Directly supports sex-negative attitudes and gender role stereotyping</a:t>
            </a:r>
          </a:p>
          <a:p>
            <a:pPr marL="342900" lvl="0" indent="-228600"/>
            <a:r>
              <a:rPr lang="en-US"/>
              <a:t>Western cultural hegemony that falsely universalises patriarchal and white supremacist ideals</a:t>
            </a:r>
          </a:p>
          <a:p>
            <a:pPr marL="342900" lvl="0" indent="-228600" algn="l" rtl="0">
              <a:spcBef>
                <a:spcPts val="360"/>
              </a:spcBef>
              <a:spcAft>
                <a:spcPts val="0"/>
              </a:spcAft>
              <a:buSzPts val="1800"/>
              <a:buChar char="•"/>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304800" y="306280"/>
            <a:ext cx="8458200"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MONOGAMY IS A SOCIAL CONTRACT OF </a:t>
            </a:r>
            <a:r>
              <a:rPr lang="en-US" smtClean="0"/>
              <a:t>PATRIARCHAL PROPERTY </a:t>
            </a:r>
            <a:r>
              <a:rPr lang="en-US"/>
              <a:t>LAW</a:t>
            </a:r>
            <a:endParaRPr/>
          </a:p>
        </p:txBody>
      </p:sp>
      <p:sp>
        <p:nvSpPr>
          <p:cNvPr id="184" name="Google Shape;184;p23"/>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a:t>Monogamy was not a norm for most of human history</a:t>
            </a:r>
            <a:endParaRPr/>
          </a:p>
          <a:p>
            <a:pPr marL="342900" lvl="0" indent="-228600" algn="l" rtl="0">
              <a:spcBef>
                <a:spcPts val="360"/>
              </a:spcBef>
              <a:spcAft>
                <a:spcPts val="0"/>
              </a:spcAft>
              <a:buSzPts val="1800"/>
              <a:buChar char="•"/>
            </a:pPr>
            <a:r>
              <a:rPr lang="en-US"/>
              <a:t>This norm was created and imposed by patriarchal societies to control women's sexuality in order to ensure patrilineal property inheritance</a:t>
            </a:r>
            <a:endParaRPr/>
          </a:p>
          <a:p>
            <a:pPr marL="342900" lvl="0" indent="-228600" algn="l" rtl="0">
              <a:spcBef>
                <a:spcPts val="360"/>
              </a:spcBef>
              <a:spcAft>
                <a:spcPts val="0"/>
              </a:spcAft>
              <a:buSzPts val="1800"/>
              <a:buChar char="•"/>
            </a:pPr>
            <a:r>
              <a:rPr lang="en-US"/>
              <a:t>Before and outside of such societies, neither sexual exclusivity nor long-term/indefinite commitment were normative expectations of romantic relationships, and child raising responsibilities were typically shared across the community or extended kin</a:t>
            </a:r>
            <a:endParaRPr/>
          </a:p>
          <a:p>
            <a:pPr marL="342900" lvl="0" indent="-228600" algn="l" rtl="0">
              <a:spcBef>
                <a:spcPts val="360"/>
              </a:spcBef>
              <a:spcAft>
                <a:spcPts val="0"/>
              </a:spcAft>
              <a:buSzPts val="1800"/>
              <a:buChar char="•"/>
            </a:pPr>
            <a:r>
              <a:rPr lang="en-US"/>
              <a:t>Marriage was rebranded as an avenue of love and personal fulfillment so that the imposed norms could withstand women gaining legal personhood and rights, legalisation of no-fault divorce, free love, and other civil rights movements</a:t>
            </a:r>
            <a:endParaRPr/>
          </a:p>
        </p:txBody>
      </p:sp>
    </p:spTree>
    <p:extLst>
      <p:ext uri="{BB962C8B-B14F-4D97-AF65-F5344CB8AC3E}">
        <p14:creationId xmlns:p14="http://schemas.microsoft.com/office/powerpoint/2010/main" val="4146709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INTERSECTION WITH WHITE SUPREMACY &amp; SETTLER COLONIALISM</a:t>
            </a:r>
            <a:endParaRPr lang="en-GB"/>
          </a:p>
        </p:txBody>
      </p:sp>
      <p:sp>
        <p:nvSpPr>
          <p:cNvPr id="3" name="Text Placeholder 2"/>
          <p:cNvSpPr>
            <a:spLocks noGrp="1"/>
          </p:cNvSpPr>
          <p:nvPr>
            <p:ph type="body" idx="1"/>
          </p:nvPr>
        </p:nvSpPr>
        <p:spPr/>
        <p:txBody>
          <a:bodyPr/>
          <a:lstStyle/>
          <a:p>
            <a:pPr marL="338138" indent="-223838"/>
            <a:r>
              <a:rPr lang="en-US"/>
              <a:t>Patriarchy has been a tool used by societies to increase birth rates and assign men control over their </a:t>
            </a:r>
            <a:r>
              <a:rPr lang="en-US" smtClean="0"/>
              <a:t>children</a:t>
            </a:r>
          </a:p>
          <a:p>
            <a:pPr marL="795338" lvl="1" indent="-223838"/>
            <a:r>
              <a:rPr lang="en-US" smtClean="0"/>
              <a:t>Treats </a:t>
            </a:r>
            <a:r>
              <a:rPr lang="en-US"/>
              <a:t>women as reproductive tools, the construct of virginity as a form of currency, and children as extensions of their fathers' bloodlines</a:t>
            </a:r>
          </a:p>
          <a:p>
            <a:pPr marL="338138" indent="-223838"/>
            <a:r>
              <a:rPr lang="en-US"/>
              <a:t>Western colonial heteropatriarchy is a tool meant to increase "white" birth rates specifically to protect white </a:t>
            </a:r>
            <a:r>
              <a:rPr lang="en-US" smtClean="0"/>
              <a:t>supremacy</a:t>
            </a:r>
          </a:p>
          <a:p>
            <a:pPr marL="795338" lvl="1" indent="-223838"/>
            <a:r>
              <a:rPr lang="en-US"/>
              <a:t>White settlers </a:t>
            </a:r>
            <a:r>
              <a:rPr lang="en-US" smtClean="0"/>
              <a:t>view </a:t>
            </a:r>
            <a:r>
              <a:rPr lang="en-US"/>
              <a:t>men of other races and ethnicities as a threat to white supremacy and the “purity” of white women</a:t>
            </a:r>
          </a:p>
          <a:p>
            <a:pPr marL="795338" lvl="1" indent="-223838"/>
            <a:r>
              <a:rPr lang="en-US"/>
              <a:t>Colonial sexual violence </a:t>
            </a:r>
            <a:r>
              <a:rPr lang="en-US" smtClean="0"/>
              <a:t>impacts </a:t>
            </a:r>
            <a:r>
              <a:rPr lang="en-US"/>
              <a:t>how certain bodies are </a:t>
            </a:r>
            <a:r>
              <a:rPr lang="en-US" smtClean="0"/>
              <a:t>viewed</a:t>
            </a:r>
            <a:endParaRPr lang="en-US"/>
          </a:p>
          <a:p>
            <a:pPr marL="338138" indent="-223838"/>
            <a:r>
              <a:rPr lang="en-US" smtClean="0"/>
              <a:t>Marriage law &amp; sexuality used as </a:t>
            </a:r>
            <a:r>
              <a:rPr lang="en-US"/>
              <a:t>a way of colonizing and controlling </a:t>
            </a:r>
            <a:r>
              <a:rPr lang="en-US" smtClean="0"/>
              <a:t>people to enforce white supremacy</a:t>
            </a:r>
          </a:p>
        </p:txBody>
      </p:sp>
    </p:spTree>
    <p:extLst>
      <p:ext uri="{BB962C8B-B14F-4D97-AF65-F5344CB8AC3E}">
        <p14:creationId xmlns:p14="http://schemas.microsoft.com/office/powerpoint/2010/main" val="582515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MARRIAGE IMPOSITION: EXAMPLES</a:t>
            </a:r>
            <a:endParaRPr/>
          </a:p>
        </p:txBody>
      </p:sp>
      <p:sp>
        <p:nvSpPr>
          <p:cNvPr id="203" name="Google Shape;203;p26"/>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a:t>Colonisation and cultural genocide of indigenous peoples, coercing assimilation into white settler cisheterosexist norms and forcibly removing children from their extended families</a:t>
            </a:r>
            <a:endParaRPr/>
          </a:p>
          <a:p>
            <a:pPr marL="342900" lvl="0" indent="0" algn="l" rtl="0">
              <a:spcBef>
                <a:spcPts val="0"/>
              </a:spcBef>
              <a:spcAft>
                <a:spcPts val="0"/>
              </a:spcAft>
              <a:buNone/>
            </a:pPr>
            <a:endParaRPr/>
          </a:p>
          <a:p>
            <a:pPr marL="342900" lvl="0" indent="-228600" algn="l" rtl="0">
              <a:spcBef>
                <a:spcPts val="360"/>
              </a:spcBef>
              <a:spcAft>
                <a:spcPts val="0"/>
              </a:spcAft>
              <a:buSzPts val="1800"/>
              <a:buChar char="•"/>
            </a:pPr>
            <a:r>
              <a:rPr lang="en-US"/>
              <a:t>Legal marriage mandated for </a:t>
            </a:r>
            <a:r>
              <a:rPr lang="en-US" smtClean="0"/>
              <a:t>Black </a:t>
            </a:r>
            <a:r>
              <a:rPr lang="en-US"/>
              <a:t>people under tenant sharecropping regimes and to receive many federal or church </a:t>
            </a:r>
            <a:r>
              <a:rPr lang="en-US" smtClean="0"/>
              <a:t>services</a:t>
            </a:r>
          </a:p>
          <a:p>
            <a:pPr marL="800100" lvl="1" indent="-228600"/>
            <a:r>
              <a:rPr lang="en-US" smtClean="0"/>
              <a:t>This coercion was in retaliation for their rejection of white patriarchal family structures and deliberate building of diverse relationship structures and community care ethos</a:t>
            </a:r>
            <a:endParaRPr/>
          </a:p>
          <a:p>
            <a:pPr marL="342900" lvl="0" indent="0" algn="l" rtl="0">
              <a:spcBef>
                <a:spcPts val="360"/>
              </a:spcBef>
              <a:spcAft>
                <a:spcPts val="0"/>
              </a:spcAft>
              <a:buNone/>
            </a:pPr>
            <a:endParaRPr/>
          </a:p>
          <a:p>
            <a:pPr marL="342900" lvl="0" indent="-228600" algn="l" rtl="0">
              <a:spcBef>
                <a:spcPts val="360"/>
              </a:spcBef>
              <a:spcAft>
                <a:spcPts val="0"/>
              </a:spcAft>
              <a:buSzPts val="1800"/>
              <a:buChar char="•"/>
            </a:pPr>
            <a:r>
              <a:rPr lang="en-US"/>
              <a:t>Criminalisation of sex and/or cohabitation outside of marriage</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MARRIAGE PROMOTION: EXAMPLES</a:t>
            </a:r>
            <a:endParaRPr/>
          </a:p>
        </p:txBody>
      </p:sp>
      <p:sp>
        <p:nvSpPr>
          <p:cNvPr id="210" name="Google Shape;210;p27"/>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a:t>Lack of scrutiny on international marriage "brokers" or marriage trafficking to import "mail order brides" (often Asian women) for privileged white men</a:t>
            </a:r>
            <a:endParaRPr/>
          </a:p>
          <a:p>
            <a:pPr marL="342900" lvl="0" indent="-228600" algn="l" rtl="0">
              <a:spcBef>
                <a:spcPts val="360"/>
              </a:spcBef>
              <a:spcAft>
                <a:spcPts val="0"/>
              </a:spcAft>
              <a:buSzPts val="1800"/>
              <a:buChar char="•"/>
            </a:pPr>
            <a:r>
              <a:rPr lang="en-US"/>
              <a:t>Legal discrimination against children born outside of marriage</a:t>
            </a:r>
            <a:endParaRPr/>
          </a:p>
          <a:p>
            <a:pPr marL="342900" lvl="0" indent="-228600" algn="l" rtl="0">
              <a:spcBef>
                <a:spcPts val="360"/>
              </a:spcBef>
              <a:spcAft>
                <a:spcPts val="0"/>
              </a:spcAft>
              <a:buSzPts val="1800"/>
              <a:buChar char="•"/>
            </a:pPr>
            <a:r>
              <a:rPr lang="en-US"/>
              <a:t>TANF funding of marriage promotion, prevention of "out-of-wedlock" pregnancies, and sex-negative curricula, instead of income assistance</a:t>
            </a:r>
            <a:endParaRPr/>
          </a:p>
          <a:p>
            <a:pPr marL="342900" lvl="0" indent="-228600" algn="l" rtl="0">
              <a:spcBef>
                <a:spcPts val="360"/>
              </a:spcBef>
              <a:spcAft>
                <a:spcPts val="0"/>
              </a:spcAft>
              <a:buSzPts val="1800"/>
              <a:buChar char="•"/>
            </a:pPr>
            <a:r>
              <a:rPr lang="en-US"/>
              <a:t>Midnight raids on single </a:t>
            </a:r>
            <a:r>
              <a:rPr lang="en-US" smtClean="0"/>
              <a:t>Black </a:t>
            </a:r>
            <a:r>
              <a:rPr lang="en-US"/>
              <a:t>women receiving welfare to exclude them from benefits if they were sexually active and/or cohabiting with a man</a:t>
            </a:r>
            <a:endParaRPr/>
          </a:p>
          <a:p>
            <a:pPr marL="342900" lvl="0" indent="-228600" algn="l" rtl="0">
              <a:spcBef>
                <a:spcPts val="360"/>
              </a:spcBef>
              <a:spcAft>
                <a:spcPts val="0"/>
              </a:spcAft>
              <a:buSzPts val="1800"/>
              <a:buChar char="•"/>
            </a:pPr>
            <a:r>
              <a:rPr lang="en-US"/>
              <a:t>1855 Naturalisation Act allowed foreign-born white women to naturalise through marriage and granted citizenship to children of US men with foreign-born </a:t>
            </a:r>
            <a:r>
              <a:rPr lang="en-US" smtClean="0"/>
              <a:t>women, in attempt to increase white birth rates</a:t>
            </a:r>
            <a:endParaRPr/>
          </a:p>
          <a:p>
            <a:pPr marL="342900" lvl="0" indent="-228600" algn="l" rtl="0">
              <a:spcBef>
                <a:spcPts val="360"/>
              </a:spcBef>
              <a:spcAft>
                <a:spcPts val="0"/>
              </a:spcAft>
              <a:buSzPts val="1800"/>
              <a:buChar char="•"/>
            </a:pPr>
            <a:r>
              <a:rPr lang="en-US"/>
              <a:t>1922 Cable Act repealed marital expatriation for non-Asians only</a:t>
            </a:r>
            <a:endParaRPr/>
          </a:p>
          <a:p>
            <a:pPr marL="342900" lvl="0" indent="-114300" algn="l" rtl="0">
              <a:spcBef>
                <a:spcPts val="360"/>
              </a:spcBef>
              <a:spcAft>
                <a:spcPts val="0"/>
              </a:spcAft>
              <a:buSzPts val="1800"/>
              <a:buNone/>
            </a:pPr>
            <a:endParaRPr/>
          </a:p>
          <a:p>
            <a:pPr marL="342900" lvl="0" indent="-114300" algn="l" rtl="0">
              <a:spcBef>
                <a:spcPts val="360"/>
              </a:spcBef>
              <a:spcAft>
                <a:spcPts val="0"/>
              </a:spcAft>
              <a:buSzPts val="1800"/>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426128" y="306280"/>
            <a:ext cx="8260672" cy="7795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D36"/>
              </a:buClr>
              <a:buSzPts val="2400"/>
              <a:buFont typeface="Rockwell"/>
              <a:buNone/>
            </a:pPr>
            <a:r>
              <a:rPr lang="en-US"/>
              <a:t>MARRIAGE DISCOURAGEMENT: EXAMPLES</a:t>
            </a:r>
            <a:endParaRPr/>
          </a:p>
        </p:txBody>
      </p:sp>
      <p:sp>
        <p:nvSpPr>
          <p:cNvPr id="216" name="Google Shape;216;p28"/>
          <p:cNvSpPr txBox="1">
            <a:spLocks noGrp="1"/>
          </p:cNvSpPr>
          <p:nvPr>
            <p:ph type="body" idx="1"/>
          </p:nvPr>
        </p:nvSpPr>
        <p:spPr>
          <a:xfrm>
            <a:off x="457200" y="1314451"/>
            <a:ext cx="8229600" cy="3280172"/>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Char char="•"/>
            </a:pPr>
            <a:r>
              <a:rPr lang="en-US"/>
              <a:t>Exclusion of disabled people from receiving benefits if they get married or are suspected of "holding out as married"</a:t>
            </a:r>
            <a:endParaRPr/>
          </a:p>
          <a:p>
            <a:pPr marL="342900" lvl="0" indent="-228600" algn="l" rtl="0">
              <a:spcBef>
                <a:spcPts val="360"/>
              </a:spcBef>
              <a:spcAft>
                <a:spcPts val="0"/>
              </a:spcAft>
              <a:buSzPts val="1800"/>
              <a:buChar char="•"/>
            </a:pPr>
            <a:r>
              <a:rPr lang="en-US"/>
              <a:t>1855 Naturalisation Act excluded foreign-born women from naturalisation through marriage if they were racially barred from immigration (barriers not all lifted until 1952) and refused citizenship to children of US women with foreign-born men</a:t>
            </a:r>
            <a:endParaRPr/>
          </a:p>
          <a:p>
            <a:pPr marL="342900" lvl="0" indent="-228600" algn="l" rtl="0">
              <a:spcBef>
                <a:spcPts val="360"/>
              </a:spcBef>
              <a:spcAft>
                <a:spcPts val="0"/>
              </a:spcAft>
              <a:buSzPts val="1800"/>
              <a:buChar char="•"/>
            </a:pPr>
            <a:r>
              <a:rPr lang="en-US"/>
              <a:t>1907 Expatriation Act stripped citizenship from US women who married foreign-born men, permanently expelling them from the country if they were racially barred from </a:t>
            </a:r>
            <a:r>
              <a:rPr lang="en-US" smtClean="0"/>
              <a:t>naturalisation (e.g. Asian American women)</a:t>
            </a:r>
            <a:endParaRPr/>
          </a:p>
          <a:p>
            <a:pPr marL="342900" lvl="0" indent="-228600" algn="l" rtl="0">
              <a:spcBef>
                <a:spcPts val="360"/>
              </a:spcBef>
              <a:spcAft>
                <a:spcPts val="0"/>
              </a:spcAft>
              <a:buSzPts val="1800"/>
              <a:buChar char="•"/>
            </a:pPr>
            <a:r>
              <a:rPr lang="en-US"/>
              <a:t>1922 Cable Act further made foreign-born women ineligible to citizenship if their husbands were Asian American</a:t>
            </a:r>
            <a:endParaRPr/>
          </a:p>
          <a:p>
            <a:pPr marL="114300" lvl="0" indent="0" algn="l" rtl="0">
              <a:spcBef>
                <a:spcPts val="360"/>
              </a:spcBef>
              <a:spcAft>
                <a:spcPts val="0"/>
              </a:spcAft>
              <a:buSzPts val="1800"/>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pothecary">
  <a:themeElements>
    <a:clrScheme name="Custom 7">
      <a:dk1>
        <a:srgbClr val="000000"/>
      </a:dk1>
      <a:lt1>
        <a:srgbClr val="FFFFFF"/>
      </a:lt1>
      <a:dk2>
        <a:srgbClr val="454545"/>
      </a:dk2>
      <a:lt2>
        <a:srgbClr val="FFE449"/>
      </a:lt2>
      <a:accent1>
        <a:srgbClr val="00A748"/>
      </a:accent1>
      <a:accent2>
        <a:srgbClr val="A9A9A9"/>
      </a:accent2>
      <a:accent3>
        <a:srgbClr val="80007E"/>
      </a:accent3>
      <a:accent4>
        <a:srgbClr val="9DD676"/>
      </a:accent4>
      <a:accent5>
        <a:srgbClr val="F5B900"/>
      </a:accent5>
      <a:accent6>
        <a:srgbClr val="0070C0"/>
      </a:accent6>
      <a:hlink>
        <a:srgbClr val="4DB6DD"/>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54410</TotalTime>
  <Words>6834</Words>
  <Application>Microsoft Office PowerPoint</Application>
  <PresentationFormat>On-screen Show (16:9)</PresentationFormat>
  <Paragraphs>312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Tahoma</vt:lpstr>
      <vt:lpstr>Wingdings 3</vt:lpstr>
      <vt:lpstr>Helvetica Neue</vt:lpstr>
      <vt:lpstr>Rockwell</vt:lpstr>
      <vt:lpstr>Calibri</vt:lpstr>
      <vt:lpstr>Verdana</vt:lpstr>
      <vt:lpstr>Apothecary</vt:lpstr>
      <vt:lpstr>MOVING BEYOND RELATIONSHIP HIERARCHIES TO COMMUNITY CARE WITH RELATIONSHIP ANARCHY</vt:lpstr>
      <vt:lpstr>USEFUL TERMINOLOGY</vt:lpstr>
      <vt:lpstr>THE RELATIONSHIP ESCALATOR</vt:lpstr>
      <vt:lpstr>AMATONORMATIVITY CAUSES ISOLATION</vt:lpstr>
      <vt:lpstr>MONOGAMY IS A SOCIAL CONTRACT OF PATRIARCHAL PROPERTY LAW</vt:lpstr>
      <vt:lpstr>INTERSECTION WITH WHITE SUPREMACY &amp; SETTLER COLONIALISM</vt:lpstr>
      <vt:lpstr>MARRIAGE IMPOSITION: EXAMPLES</vt:lpstr>
      <vt:lpstr>MARRIAGE PROMOTION: EXAMPLES</vt:lpstr>
      <vt:lpstr>MARRIAGE DISCOURAGEMENT: EXAMPLES</vt:lpstr>
      <vt:lpstr>MARRIAGE PROHIBITION: EXAMPLES</vt:lpstr>
      <vt:lpstr>THE NUCLEAR FAMILY</vt:lpstr>
      <vt:lpstr>NEOLIBERAL INDIVIDUALISM</vt:lpstr>
      <vt:lpstr>VOLUNTARY RELATING</vt:lpstr>
      <vt:lpstr>RELATIONSHIP ANARCHY</vt:lpstr>
      <vt:lpstr>NETWORKS OF CARE</vt:lpstr>
      <vt:lpstr>ALTERNATE WAYS TO SECURE LEGAL RIGHTS</vt:lpstr>
      <vt:lpstr>CARING FOR YOURSELF IN THE FACE OF INDIVIDUALISM AND CAPITALISM</vt:lpstr>
      <vt:lpstr>CARING FOR OTHERS</vt:lpstr>
      <vt:lpstr>THANKS FOR JOINING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Relationship Hierarchies to Community Care with Relationship Anarchy</dc:title>
  <dcterms:modified xsi:type="dcterms:W3CDTF">2023-11-10T18:22:03Z</dcterms:modified>
</cp:coreProperties>
</file>