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5143500" type="screen16x9"/>
  <p:notesSz cx="6858000" cy="9144000"/>
  <p:embeddedFontLst>
    <p:embeddedFont>
      <p:font typeface="Verdana" pitchFamily="34" charset="0"/>
      <p:regular r:id="rId25"/>
      <p:bold r:id="rId26"/>
      <p:italic r:id="rId27"/>
      <p:boldItalic r:id="rId28"/>
    </p:embeddedFont>
    <p:embeddedFont>
      <p:font typeface="Tahoma" pitchFamily="34" charset="0"/>
      <p:regular r:id="rId29"/>
      <p:bold r:id="rId30"/>
    </p:embeddedFont>
    <p:embeddedFont>
      <p:font typeface="Rockwell" pitchFamily="18" charset="0"/>
      <p:regular r:id="rId31"/>
      <p:bold r:id="rId32"/>
      <p:italic r:id="rId33"/>
      <p:boldItalic r:id="rId34"/>
    </p:embeddedFont>
    <p:embeddedFont>
      <p:font typeface="Calibri" pitchFamily="3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15:guide id="1" orient="horz" pos="1620">
          <p15:clr>
            <a:srgbClr val="000000"/>
          </p15:clr>
        </p15:guide>
        <p15:guide id="2" pos="2880">
          <p15:clr>
            <a:srgbClr val="000000"/>
          </p15:clr>
        </p15:guide>
      </p15:sldGuideLst>
    </p:ext>
    <p:ext uri="{2D200454-40CA-4A62-9FC3-DE9A4176ACB9}">
      <p15:notes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15:guide id="1" orient="horz" pos="2880">
          <p15:clr>
            <a:srgbClr val="000000"/>
          </p15:clr>
        </p15:guide>
        <p15:guide id="2" pos="2160">
          <p15:clr>
            <a:srgbClr val="000000"/>
          </p15:clr>
        </p15:guide>
      </p15:notes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9" roundtripDataSignature="AMtx7mhhaBkDdURoAXFydIMHHkcfncvua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223" autoAdjust="0"/>
  </p:normalViewPr>
  <p:slideViewPr>
    <p:cSldViewPr snapToGrid="0">
      <p:cViewPr varScale="1">
        <p:scale>
          <a:sx n="64" d="100"/>
          <a:sy n="64" d="100"/>
        </p:scale>
        <p:origin x="-432" y="-108"/>
      </p:cViewPr>
      <p:guideLst>
        <p:guide orient="horz" pos="162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customschemas.google.com/relationships/presentationmetadata" Target="meta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6046549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7" name="Google Shape;10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28bb6ee03b6_2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28bb6ee03b6_2_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Even when aspec identities are not known or </a:t>
            </a:r>
            <a:r>
              <a:rPr lang="en-US" smtClean="0"/>
              <a:t>named – the traits associated with our identities, or stereotypes of them, are frequently portrayed negatively</a:t>
            </a:r>
          </a:p>
          <a:p>
            <a:pPr marL="0" lvl="0" indent="0" algn="l" rtl="0">
              <a:spcBef>
                <a:spcPts val="0"/>
              </a:spcBef>
              <a:spcAft>
                <a:spcPts val="0"/>
              </a:spcAft>
              <a:buNone/>
            </a:pPr>
            <a:endParaRPr lang="en-US" smtClean="0"/>
          </a:p>
          <a:p>
            <a:pPr marL="171450" lvl="0" indent="-171450" algn="l" rtl="0">
              <a:spcBef>
                <a:spcPts val="0"/>
              </a:spcBef>
              <a:spcAft>
                <a:spcPts val="0"/>
              </a:spcAft>
              <a:buFont typeface="Arial" pitchFamily="34" charset="0"/>
              <a:buChar char="•"/>
            </a:pPr>
            <a:r>
              <a:rPr lang="en-US" smtClean="0"/>
              <a:t>Lack of love is often used to show villainy/indicate that a character is evil</a:t>
            </a:r>
          </a:p>
          <a:p>
            <a:pPr marL="171450" lvl="0" indent="-171450" algn="l" rtl="0">
              <a:spcBef>
                <a:spcPts val="0"/>
              </a:spcBef>
              <a:spcAft>
                <a:spcPts val="0"/>
              </a:spcAft>
              <a:buFont typeface="Arial" pitchFamily="34" charset="0"/>
              <a:buChar char="•"/>
            </a:pPr>
            <a:r>
              <a:rPr lang="en-US" smtClean="0"/>
              <a:t>Media often</a:t>
            </a:r>
            <a:r>
              <a:rPr lang="en-US" baseline="0" smtClean="0"/>
              <a:t> revolves around sex/romance/dating</a:t>
            </a:r>
          </a:p>
          <a:p>
            <a:pPr marL="171450" lvl="0" indent="-171450" algn="l" rtl="0">
              <a:spcBef>
                <a:spcPts val="0"/>
              </a:spcBef>
              <a:spcAft>
                <a:spcPts val="0"/>
              </a:spcAft>
              <a:buFont typeface="Arial" pitchFamily="34" charset="0"/>
              <a:buChar char="•"/>
            </a:pPr>
            <a:r>
              <a:rPr lang="en-US" baseline="0" smtClean="0"/>
              <a:t>Characters who want sex without romance being demonised by both other characters as well as people consuming the media is an example of sex negativity</a:t>
            </a:r>
          </a:p>
          <a:p>
            <a:pPr marL="171450" lvl="0" indent="-171450" algn="l" rtl="0">
              <a:spcBef>
                <a:spcPts val="0"/>
              </a:spcBef>
              <a:spcAft>
                <a:spcPts val="0"/>
              </a:spcAft>
              <a:buFont typeface="Arial" pitchFamily="34" charset="0"/>
              <a:buChar char="•"/>
            </a:pPr>
            <a:endParaRPr lang="en-US" baseline="0" smtClean="0"/>
          </a:p>
          <a:p>
            <a:pPr marL="0" lvl="0" indent="0" algn="l" rtl="0">
              <a:spcBef>
                <a:spcPts val="0"/>
              </a:spcBef>
              <a:spcAft>
                <a:spcPts val="0"/>
              </a:spcAft>
              <a:buFont typeface="Arial" pitchFamily="34" charset="0"/>
              <a:buNone/>
            </a:pPr>
            <a:r>
              <a:rPr lang="en-US" baseline="0" smtClean="0"/>
              <a:t>Image description: a bird says "aromantic" and is cut off by another bird loudly squawking "ace???  ACE???  ASEXUAL ASEXUAL ASEXUAL ASEXUAL" while the first bird looks into the figurative camera with an annoyed expression</a:t>
            </a:r>
            <a:endParaRPr/>
          </a:p>
        </p:txBody>
      </p:sp>
      <p:sp>
        <p:nvSpPr>
          <p:cNvPr id="176" name="Google Shape;176;g28bb6ee03b6_2_1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28bb6ee03b6_2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28bb6ee03b6_2_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itchFamily="34" charset="0"/>
              <a:buChar char="•"/>
              <a:tabLst/>
              <a:defRPr/>
            </a:pPr>
            <a:r>
              <a:rPr lang="en-US" smtClean="0"/>
              <a:t>The messaging is that people have to be coupled in order to be happy, that we are not whole or fulfilled on our own, that romantic harassment is acceptable and wholesome</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itchFamily="34" charset="0"/>
              <a:buChar char="•"/>
              <a:tabLst/>
              <a:defRPr/>
            </a:pPr>
            <a:r>
              <a:rPr lang="en-US" smtClean="0"/>
              <a:t>Society doesn't really have</a:t>
            </a:r>
            <a:r>
              <a:rPr lang="en-US" baseline="0" smtClean="0"/>
              <a:t> a concept of romantic harassment or romantic objectification; romance-centred media frequently legitimises/normalises/encourages harmful behaviour such as persistent pursuit after rejection, stalking, controlling behaviour, becoming violent due to jealousy, etc. – this upholds rape culture</a:t>
            </a:r>
            <a:endParaRPr lang="en-US" smtClean="0"/>
          </a:p>
          <a:p>
            <a:pPr marL="171450" lvl="0" indent="-171450" algn="l" rtl="0">
              <a:spcBef>
                <a:spcPts val="0"/>
              </a:spcBef>
              <a:spcAft>
                <a:spcPts val="0"/>
              </a:spcAft>
              <a:buFont typeface="Arial" pitchFamily="34" charset="0"/>
              <a:buChar char="•"/>
            </a:pPr>
            <a:r>
              <a:rPr lang="en-US" smtClean="0"/>
              <a:t>There's an entire movie</a:t>
            </a:r>
            <a:r>
              <a:rPr lang="en-US" baseline="0" smtClean="0"/>
              <a:t> of the "friendship with benefits inevitably leads to romantic feelings" trope to tell people they can't have sex without ascending the relationship escalator (the unrelated TV show Friends with Benefits is much better)</a:t>
            </a:r>
            <a:endParaRPr/>
          </a:p>
        </p:txBody>
      </p:sp>
      <p:sp>
        <p:nvSpPr>
          <p:cNvPr id="184" name="Google Shape;184;g28bb6ee03b6_2_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5e9a56dc2c_4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25e9a56dc2c_4_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mtClean="0"/>
              <a:t>Imag</a:t>
            </a:r>
            <a:r>
              <a:rPr lang="en-US" baseline="0" smtClean="0"/>
              <a:t>e description: Fred Jones from Scooby Doo says "Okay gang, let's see who this really is" as he unmasks the phantom from the episode Hassle in the Castle, labelled "the trope of romance supposedly making someone into a good/better person," to find out it is really Bluestone the Great, labelled "the arophobic idea that not being in love makes someone a bad/worse person"</a:t>
            </a:r>
          </a:p>
          <a:p>
            <a:pPr marL="0" lvl="0" indent="0" algn="l" rtl="0">
              <a:spcBef>
                <a:spcPts val="0"/>
              </a:spcBef>
              <a:spcAft>
                <a:spcPts val="0"/>
              </a:spcAft>
              <a:buNone/>
            </a:pPr>
            <a:endParaRPr lang="en-US" baseline="0" smtClean="0"/>
          </a:p>
          <a:p>
            <a:pPr marL="0" lvl="0" indent="0" algn="l" rtl="0">
              <a:spcBef>
                <a:spcPts val="0"/>
              </a:spcBef>
              <a:spcAft>
                <a:spcPts val="0"/>
              </a:spcAft>
              <a:buNone/>
            </a:pPr>
            <a:r>
              <a:rPr lang="en-US" baseline="0" smtClean="0"/>
              <a:t>These tropes are the arophobic equivalents of portraying all gay people as evil or erasing and invalidating a queer character's identity by making them conform to cisheteronormativity at the culmination of their character arc</a:t>
            </a:r>
            <a:endParaRPr/>
          </a:p>
        </p:txBody>
      </p:sp>
      <p:sp>
        <p:nvSpPr>
          <p:cNvPr id="191" name="Google Shape;191;g25e9a56dc2c_4_1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28bb6ee03b6_1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28bb6ee03b6_1_6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171450" lvl="0" indent="-171450" algn="l" rtl="0">
              <a:spcBef>
                <a:spcPts val="0"/>
              </a:spcBef>
              <a:spcAft>
                <a:spcPts val="0"/>
              </a:spcAft>
              <a:buFont typeface="Arial" pitchFamily="34" charset="0"/>
              <a:buChar char="•"/>
            </a:pPr>
            <a:r>
              <a:rPr lang="en-US" smtClean="0"/>
              <a:t>Sex work depicted this way both for workers and for clients</a:t>
            </a:r>
          </a:p>
          <a:p>
            <a:pPr marL="171450" lvl="0" indent="-171450" algn="l" rtl="0">
              <a:spcBef>
                <a:spcPts val="0"/>
              </a:spcBef>
              <a:spcAft>
                <a:spcPts val="0"/>
              </a:spcAft>
              <a:buFont typeface="Arial" pitchFamily="34" charset="0"/>
              <a:buChar char="•"/>
            </a:pPr>
            <a:r>
              <a:rPr lang="en-US" smtClean="0"/>
              <a:t>Media</a:t>
            </a:r>
            <a:r>
              <a:rPr lang="en-US" baseline="0" smtClean="0"/>
              <a:t> that fails the Bechdel test – i.e. women only exist as romantic interests for men and do not have conversations with each other unless they revolve around romance – is not just sexist, it's amatonormative</a:t>
            </a:r>
          </a:p>
          <a:p>
            <a:pPr marL="628650" lvl="1" indent="-171450" algn="l" rtl="0">
              <a:spcBef>
                <a:spcPts val="0"/>
              </a:spcBef>
              <a:spcAft>
                <a:spcPts val="0"/>
              </a:spcAft>
              <a:buFont typeface="Arial" pitchFamily="34" charset="0"/>
              <a:buChar char="•"/>
            </a:pPr>
            <a:r>
              <a:rPr lang="en-US" baseline="0" smtClean="0"/>
              <a:t>Does art imitate life or does life imitate art?  Lots of alloromantics in real life seem to only have romance, dating, spouses, nuclear family unit, etc. as conversational topics – it's so central to their life that they assume it's central to everyone else's, too, so it's how they try to connect with other people, and sometimes it is </a:t>
            </a:r>
            <a:r>
              <a:rPr lang="en-US" i="1" baseline="0" smtClean="0"/>
              <a:t>so</a:t>
            </a:r>
            <a:r>
              <a:rPr lang="en-US" i="0" baseline="0" smtClean="0"/>
              <a:t> central to their life that they don't have many other interests</a:t>
            </a:r>
          </a:p>
          <a:p>
            <a:pPr marL="0" lvl="0" indent="0" algn="l" rtl="0">
              <a:spcBef>
                <a:spcPts val="0"/>
              </a:spcBef>
              <a:spcAft>
                <a:spcPts val="0"/>
              </a:spcAft>
              <a:buFont typeface="Arial" pitchFamily="34" charset="0"/>
              <a:buNone/>
            </a:pPr>
            <a:endParaRPr lang="en-US" i="0" baseline="0"/>
          </a:p>
          <a:p>
            <a:pPr marL="0" lvl="0" indent="0" algn="l" rtl="0">
              <a:spcBef>
                <a:spcPts val="0"/>
              </a:spcBef>
              <a:spcAft>
                <a:spcPts val="0"/>
              </a:spcAft>
              <a:buFont typeface="Arial" pitchFamily="34" charset="0"/>
              <a:buNone/>
            </a:pPr>
            <a:r>
              <a:rPr lang="en-US" i="0" baseline="0" smtClean="0"/>
              <a:t>Image description: Mac from It's Always Sunny in Philadelphia looks at a portrait of George Washington, labelled "romance having to be in everything," and declares "I've had enough of this dude."</a:t>
            </a:r>
          </a:p>
        </p:txBody>
      </p:sp>
      <p:sp>
        <p:nvSpPr>
          <p:cNvPr id="199" name="Google Shape;199;g28bb6ee03b6_1_6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28bb6ee03b6_1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28bb6ee03b6_1_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171450" lvl="0" indent="-171450" algn="l" rtl="0">
              <a:spcBef>
                <a:spcPts val="0"/>
              </a:spcBef>
              <a:spcAft>
                <a:spcPts val="0"/>
              </a:spcAft>
              <a:buFont typeface="Arial" pitchFamily="34" charset="0"/>
              <a:buChar char="•"/>
            </a:pPr>
            <a:r>
              <a:rPr lang="en-US" smtClean="0"/>
              <a:t>Because sex is treated like</a:t>
            </a:r>
            <a:r>
              <a:rPr lang="en-US" baseline="0" smtClean="0"/>
              <a:t> a life milestone, it's associated with coming of age, so characters who don't have sex aren't really viewed as adults</a:t>
            </a:r>
          </a:p>
          <a:p>
            <a:pPr marL="171450" lvl="0" indent="-171450" algn="l" rtl="0">
              <a:spcBef>
                <a:spcPts val="0"/>
              </a:spcBef>
              <a:spcAft>
                <a:spcPts val="0"/>
              </a:spcAft>
              <a:buFont typeface="Arial" pitchFamily="34" charset="0"/>
              <a:buChar char="•"/>
            </a:pPr>
            <a:r>
              <a:rPr lang="en-US" baseline="0" smtClean="0"/>
              <a:t>People are seen as needing a reason not to have sex, like "waiting for marriage" – though this isn't necessarily respected either</a:t>
            </a:r>
          </a:p>
          <a:p>
            <a:pPr marL="171450" lvl="0" indent="-171450" algn="l" rtl="0">
              <a:spcBef>
                <a:spcPts val="0"/>
              </a:spcBef>
              <a:spcAft>
                <a:spcPts val="0"/>
              </a:spcAft>
              <a:buFont typeface="Arial" pitchFamily="34" charset="0"/>
              <a:buChar char="•"/>
            </a:pPr>
            <a:r>
              <a:rPr lang="en-US" baseline="0" smtClean="0"/>
              <a:t>Art imitates life/life imitates art again: romantic relationships being legitimised by sex is also a legal problem in real life marriage law, which can also affect things like immigration law</a:t>
            </a:r>
          </a:p>
          <a:p>
            <a:pPr marL="628650" lvl="1" indent="-171450" algn="l" rtl="0">
              <a:spcBef>
                <a:spcPts val="0"/>
              </a:spcBef>
              <a:spcAft>
                <a:spcPts val="0"/>
              </a:spcAft>
              <a:buFont typeface="Arial" pitchFamily="34" charset="0"/>
              <a:buChar char="•"/>
            </a:pPr>
            <a:r>
              <a:rPr lang="en-US" baseline="0" smtClean="0"/>
              <a:t>Also a broader problem for aspec representation – representation of characters with queer orientations is often not viewed as legitimate unless that character is actually shown having gay sex or being in a same-sex relationship.  This means portrayal of characters NOT having sex or NOT being in relationships may be delegitimised as representation.</a:t>
            </a:r>
            <a:endParaRPr/>
          </a:p>
        </p:txBody>
      </p:sp>
      <p:sp>
        <p:nvSpPr>
          <p:cNvPr id="207" name="Google Shape;207;g28bb6ee03b6_1_3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28bb6ee03b6_1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28bb6ee03b6_1_5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171450" lvl="0" indent="-171450" algn="l" rtl="0">
              <a:spcBef>
                <a:spcPts val="0"/>
              </a:spcBef>
              <a:spcAft>
                <a:spcPts val="0"/>
              </a:spcAft>
              <a:buFont typeface="Arial" pitchFamily="34" charset="0"/>
              <a:buChar char="•"/>
            </a:pPr>
            <a:r>
              <a:rPr lang="en-US" smtClean="0"/>
              <a:t>Characters</a:t>
            </a:r>
            <a:r>
              <a:rPr lang="en-US" baseline="0" smtClean="0"/>
              <a:t> </a:t>
            </a:r>
            <a:r>
              <a:rPr lang="en-US" baseline="0" smtClean="0"/>
              <a:t>suddenly </a:t>
            </a:r>
            <a:r>
              <a:rPr lang="en-US" baseline="0" smtClean="0"/>
              <a:t>becoming interested in sex when they "meet the right person" aren't because they are portrayed as demisexual or anything but rather because their lack of interest in sex is invalidated and they're not allowed to exist that way</a:t>
            </a:r>
          </a:p>
          <a:p>
            <a:pPr marL="171450" lvl="0" indent="-171450" algn="l" rtl="0">
              <a:spcBef>
                <a:spcPts val="0"/>
              </a:spcBef>
              <a:spcAft>
                <a:spcPts val="0"/>
              </a:spcAft>
              <a:buFont typeface="Arial" pitchFamily="34" charset="0"/>
              <a:buChar char="•"/>
            </a:pPr>
            <a:r>
              <a:rPr lang="en-US" baseline="0" smtClean="0"/>
              <a:t>Lack of interest in sex is medicalised &amp; pathologised in real life too – the DSM did not carve out an exception for asexuality until the DSM-5 in 2013, and it's not even a very good one because it relies on people already knowing their ace identity (plus, the disorder diagnoses explicitly reinforce gendered and racial stereotypes of sexuality).</a:t>
            </a:r>
          </a:p>
          <a:p>
            <a:pPr marL="628650" lvl="1" indent="-171450" algn="l" rtl="0">
              <a:spcBef>
                <a:spcPts val="0"/>
              </a:spcBef>
              <a:spcAft>
                <a:spcPts val="0"/>
              </a:spcAft>
              <a:buFont typeface="Arial" pitchFamily="34" charset="0"/>
              <a:buChar char="•"/>
            </a:pPr>
            <a:r>
              <a:rPr lang="en-US" smtClean="0"/>
              <a:t>Lack</a:t>
            </a:r>
            <a:r>
              <a:rPr lang="en-US" baseline="0" smtClean="0"/>
              <a:t> of interest in romance is similarly pathologised via several personality disorder diagnoses considering it either actual diagnostic criteria or associated features supporting diagnosis.  Furthermore, the entire sexual dysfunction section assumes the context of a committed romantic relationship, so anyone nonpartnering seeking help for sexual health issues is out of luck because sex therapy gets conflated with couple's therapy.</a:t>
            </a:r>
          </a:p>
          <a:p>
            <a:pPr marL="171450" lvl="0" indent="-171450" algn="l" rtl="0">
              <a:spcBef>
                <a:spcPts val="0"/>
              </a:spcBef>
              <a:spcAft>
                <a:spcPts val="0"/>
              </a:spcAft>
              <a:buFont typeface="Arial" pitchFamily="34" charset="0"/>
              <a:buChar char="•"/>
            </a:pPr>
            <a:r>
              <a:rPr lang="en-US" baseline="0" smtClean="0"/>
              <a:t>Compulsory sexuality interacts with toxic masculinity and gendered stereotypes to mean that men aren't viewed as "real men"/manly if they don't make sexual advances; inversely, sexual aggression is used to depict a character as manly – this upholds rape culture</a:t>
            </a:r>
          </a:p>
          <a:p>
            <a:pPr marL="171450" lvl="0" indent="-171450" algn="l" rtl="0">
              <a:spcBef>
                <a:spcPts val="0"/>
              </a:spcBef>
              <a:spcAft>
                <a:spcPts val="0"/>
              </a:spcAft>
              <a:buFont typeface="Arial" pitchFamily="34" charset="0"/>
              <a:buChar char="•"/>
            </a:pPr>
            <a:r>
              <a:rPr lang="en-US" baseline="0" smtClean="0"/>
              <a:t>Sex and romance being treated as rewards also feeds into rape culture &amp; entitlement</a:t>
            </a:r>
            <a:endParaRPr/>
          </a:p>
        </p:txBody>
      </p:sp>
      <p:sp>
        <p:nvSpPr>
          <p:cNvPr id="214" name="Google Shape;214;g28bb6ee03b6_1_5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28bb6ee03b6_1_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Audience Participation: Any media springing to mind?</a:t>
            </a:r>
            <a:endParaRPr/>
          </a:p>
        </p:txBody>
      </p:sp>
      <p:sp>
        <p:nvSpPr>
          <p:cNvPr id="220" name="Google Shape;220;g28bb6ee03b6_1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5" name="Google Shape;225;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Clr>
                <a:schemeClr val="dk1"/>
              </a:buClr>
              <a:buSzPts val="1200"/>
              <a:buFont typeface="Arial" pitchFamily="34" charset="0"/>
              <a:buChar char="•"/>
            </a:pPr>
            <a:r>
              <a:rPr lang="en-US" smtClean="0"/>
              <a:t>WE WANT PEOPLE TO LEARN ABOUT ASPEC IDENTITIES FROM REPRESENTATION!!!</a:t>
            </a:r>
          </a:p>
          <a:p>
            <a:pPr marL="171450" lvl="0" indent="-171450" algn="l" rtl="0">
              <a:lnSpc>
                <a:spcPct val="100000"/>
              </a:lnSpc>
              <a:spcBef>
                <a:spcPts val="0"/>
              </a:spcBef>
              <a:spcAft>
                <a:spcPts val="0"/>
              </a:spcAft>
              <a:buClr>
                <a:schemeClr val="dk1"/>
              </a:buClr>
              <a:buSzPts val="1200"/>
              <a:buFont typeface="Arial" pitchFamily="34" charset="0"/>
              <a:buChar char="•"/>
            </a:pPr>
            <a:r>
              <a:rPr lang="en-US" smtClean="0"/>
              <a:t>Also, we</a:t>
            </a:r>
            <a:r>
              <a:rPr lang="en-US" baseline="0" smtClean="0"/>
              <a:t> want representation to be clear &amp; visible, not just a retcon or "fun fact" for alloromantic &amp; allosexual creators to give themselves a pat on the back – especially when sex and romance are so often used to depict/legitimise representation of other orientations</a:t>
            </a:r>
            <a:endParaRPr lang="en-US" smtClean="0"/>
          </a:p>
          <a:p>
            <a:pPr marL="171450" lvl="0" indent="-171450" algn="l" rtl="0">
              <a:lnSpc>
                <a:spcPct val="100000"/>
              </a:lnSpc>
              <a:spcBef>
                <a:spcPts val="0"/>
              </a:spcBef>
              <a:spcAft>
                <a:spcPts val="0"/>
              </a:spcAft>
              <a:buClr>
                <a:schemeClr val="dk1"/>
              </a:buClr>
              <a:buSzPts val="1200"/>
              <a:buFont typeface="Arial" pitchFamily="34" charset="0"/>
              <a:buChar char="•"/>
            </a:pPr>
            <a:r>
              <a:rPr lang="en-US" smtClean="0"/>
              <a:t>Recognise that one headcanon</a:t>
            </a:r>
            <a:r>
              <a:rPr lang="en-US" baseline="0" smtClean="0"/>
              <a:t> doesn't negate the other, people can be multiple identities at the same time, and it's okay to headcanon different kinds of identities, don't try to insist one is the only legitimate interpretation</a:t>
            </a:r>
            <a:endParaRPr/>
          </a:p>
        </p:txBody>
      </p:sp>
      <p:sp>
        <p:nvSpPr>
          <p:cNvPr id="226" name="Google Shape;226;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28bb6ee03b6_1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g28bb6ee03b6_1_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Verdana"/>
              <a:buNone/>
            </a:pPr>
            <a:r>
              <a:rPr lang="en-US" smtClean="0"/>
              <a:t>Some</a:t>
            </a:r>
            <a:r>
              <a:rPr lang="en-US" baseline="0" smtClean="0"/>
              <a:t> more examples brought up by the audience at MBLGTACC:</a:t>
            </a:r>
          </a:p>
          <a:p>
            <a:pPr marL="171450" lvl="0" indent="-171450" algn="l" rtl="0">
              <a:lnSpc>
                <a:spcPct val="100000"/>
              </a:lnSpc>
              <a:spcBef>
                <a:spcPts val="0"/>
              </a:spcBef>
              <a:spcAft>
                <a:spcPts val="0"/>
              </a:spcAft>
              <a:buClr>
                <a:schemeClr val="dk1"/>
              </a:buClr>
              <a:buSzPts val="1200"/>
              <a:buFont typeface="Arial" pitchFamily="34" charset="0"/>
              <a:buChar char="•"/>
            </a:pPr>
            <a:r>
              <a:rPr lang="en-US" baseline="0" smtClean="0"/>
              <a:t>ASPEC MAIN CHARACTERS</a:t>
            </a:r>
          </a:p>
          <a:p>
            <a:pPr marL="171450" lvl="0" indent="-171450" algn="l" rtl="0">
              <a:lnSpc>
                <a:spcPct val="100000"/>
              </a:lnSpc>
              <a:spcBef>
                <a:spcPts val="0"/>
              </a:spcBef>
              <a:spcAft>
                <a:spcPts val="0"/>
              </a:spcAft>
              <a:buClr>
                <a:schemeClr val="dk1"/>
              </a:buClr>
              <a:buSzPts val="1200"/>
              <a:buFont typeface="Arial" pitchFamily="34" charset="0"/>
              <a:buChar char="•"/>
            </a:pPr>
            <a:r>
              <a:rPr lang="en-US" baseline="0" smtClean="0"/>
              <a:t>Neurotypical aspec characters, because autistic characters are so frequently desexualised &amp; deromanticised that they are interpreted as aspec automatically</a:t>
            </a:r>
          </a:p>
          <a:p>
            <a:pPr marL="171450" lvl="0" indent="-171450" algn="l" rtl="0">
              <a:lnSpc>
                <a:spcPct val="100000"/>
              </a:lnSpc>
              <a:spcBef>
                <a:spcPts val="0"/>
              </a:spcBef>
              <a:spcAft>
                <a:spcPts val="0"/>
              </a:spcAft>
              <a:buClr>
                <a:schemeClr val="dk1"/>
              </a:buClr>
              <a:buSzPts val="1200"/>
              <a:buFont typeface="Arial" pitchFamily="34" charset="0"/>
              <a:buChar char="•"/>
            </a:pPr>
            <a:r>
              <a:rPr lang="en-US" baseline="0" smtClean="0"/>
              <a:t>Disabled characters who are aspec because they are aspec and not because of their disability – because disabled characters also get desexualised &amp; deromanticised by default</a:t>
            </a:r>
          </a:p>
          <a:p>
            <a:pPr marL="171450" lvl="0" indent="-171450" algn="l" rtl="0">
              <a:lnSpc>
                <a:spcPct val="100000"/>
              </a:lnSpc>
              <a:spcBef>
                <a:spcPts val="0"/>
              </a:spcBef>
              <a:spcAft>
                <a:spcPts val="0"/>
              </a:spcAft>
              <a:buClr>
                <a:schemeClr val="dk1"/>
              </a:buClr>
              <a:buSzPts val="1200"/>
              <a:buFont typeface="Arial" pitchFamily="34" charset="0"/>
              <a:buChar char="•"/>
            </a:pPr>
            <a:r>
              <a:rPr lang="en-US" baseline="0" smtClean="0"/>
              <a:t>Kink, aces and nonsexual kink, sex work</a:t>
            </a:r>
          </a:p>
          <a:p>
            <a:pPr marL="171450" lvl="0" indent="-171450" algn="l" rtl="0">
              <a:lnSpc>
                <a:spcPct val="100000"/>
              </a:lnSpc>
              <a:spcBef>
                <a:spcPts val="0"/>
              </a:spcBef>
              <a:spcAft>
                <a:spcPts val="0"/>
              </a:spcAft>
              <a:buClr>
                <a:schemeClr val="dk1"/>
              </a:buClr>
              <a:buSzPts val="1200"/>
              <a:buFont typeface="Arial" pitchFamily="34" charset="0"/>
              <a:buChar char="•"/>
            </a:pPr>
            <a:r>
              <a:rPr lang="en-US" smtClean="0"/>
              <a:t>Older</a:t>
            </a:r>
            <a:r>
              <a:rPr lang="en-US" baseline="0" smtClean="0"/>
              <a:t> aspecs as mentors</a:t>
            </a:r>
          </a:p>
          <a:p>
            <a:pPr marL="171450" lvl="0" indent="-171450" algn="l" rtl="0">
              <a:lnSpc>
                <a:spcPct val="100000"/>
              </a:lnSpc>
              <a:spcBef>
                <a:spcPts val="0"/>
              </a:spcBef>
              <a:spcAft>
                <a:spcPts val="0"/>
              </a:spcAft>
              <a:buClr>
                <a:schemeClr val="dk1"/>
              </a:buClr>
              <a:buSzPts val="1200"/>
              <a:buFont typeface="Arial" pitchFamily="34" charset="0"/>
              <a:buChar char="•"/>
            </a:pPr>
            <a:r>
              <a:rPr lang="en-US" baseline="0" smtClean="0"/>
              <a:t>Aspecs just living their lives the way other characters are allowed to in any media</a:t>
            </a:r>
          </a:p>
          <a:p>
            <a:pPr marL="171450" lvl="0" indent="-171450" algn="l" rtl="0">
              <a:lnSpc>
                <a:spcPct val="100000"/>
              </a:lnSpc>
              <a:spcBef>
                <a:spcPts val="0"/>
              </a:spcBef>
              <a:spcAft>
                <a:spcPts val="0"/>
              </a:spcAft>
              <a:buClr>
                <a:schemeClr val="dk1"/>
              </a:buClr>
              <a:buSzPts val="1200"/>
              <a:buFont typeface="Arial" pitchFamily="34" charset="0"/>
              <a:buChar char="•"/>
            </a:pPr>
            <a:r>
              <a:rPr lang="en-US" baseline="0" smtClean="0"/>
              <a:t>Romance repulsed characters</a:t>
            </a:r>
          </a:p>
          <a:p>
            <a:pPr marL="171450" lvl="0" indent="-171450" algn="l" rtl="0">
              <a:lnSpc>
                <a:spcPct val="100000"/>
              </a:lnSpc>
              <a:spcBef>
                <a:spcPts val="0"/>
              </a:spcBef>
              <a:spcAft>
                <a:spcPts val="0"/>
              </a:spcAft>
              <a:buClr>
                <a:schemeClr val="dk1"/>
              </a:buClr>
              <a:buSzPts val="1200"/>
              <a:buFont typeface="Arial" pitchFamily="34" charset="0"/>
              <a:buChar char="•"/>
            </a:pPr>
            <a:r>
              <a:rPr lang="en-US" baseline="0" smtClean="0"/>
              <a:t>Sex repulsed characters</a:t>
            </a:r>
          </a:p>
          <a:p>
            <a:pPr marL="171450" lvl="0" indent="-171450" algn="l" rtl="0">
              <a:lnSpc>
                <a:spcPct val="100000"/>
              </a:lnSpc>
              <a:spcBef>
                <a:spcPts val="0"/>
              </a:spcBef>
              <a:spcAft>
                <a:spcPts val="0"/>
              </a:spcAft>
              <a:buClr>
                <a:schemeClr val="dk1"/>
              </a:buClr>
              <a:buSzPts val="1200"/>
              <a:buFont typeface="Arial" pitchFamily="34" charset="0"/>
              <a:buChar char="•"/>
            </a:pPr>
            <a:r>
              <a:rPr lang="en-US" baseline="0" smtClean="0"/>
              <a:t>Romance favourable aros</a:t>
            </a:r>
          </a:p>
          <a:p>
            <a:pPr marL="171450" lvl="0" indent="-171450" algn="l" rtl="0">
              <a:lnSpc>
                <a:spcPct val="100000"/>
              </a:lnSpc>
              <a:spcBef>
                <a:spcPts val="0"/>
              </a:spcBef>
              <a:spcAft>
                <a:spcPts val="0"/>
              </a:spcAft>
              <a:buClr>
                <a:schemeClr val="dk1"/>
              </a:buClr>
              <a:buSzPts val="1200"/>
              <a:buFont typeface="Arial" pitchFamily="34" charset="0"/>
              <a:buChar char="•"/>
            </a:pPr>
            <a:r>
              <a:rPr lang="en-US" baseline="0" smtClean="0"/>
              <a:t>Sex favourable aces</a:t>
            </a:r>
          </a:p>
          <a:p>
            <a:pPr marL="171450" lvl="0" indent="-171450" algn="l" rtl="0">
              <a:lnSpc>
                <a:spcPct val="100000"/>
              </a:lnSpc>
              <a:spcBef>
                <a:spcPts val="0"/>
              </a:spcBef>
              <a:spcAft>
                <a:spcPts val="0"/>
              </a:spcAft>
              <a:buClr>
                <a:schemeClr val="dk1"/>
              </a:buClr>
              <a:buSzPts val="1200"/>
              <a:buFont typeface="Arial" pitchFamily="34" charset="0"/>
              <a:buChar char="•"/>
            </a:pPr>
            <a:r>
              <a:rPr lang="en-US" baseline="0" smtClean="0"/>
              <a:t>Characters in relationships without sex, characters in mixed orientation relationships, characters in queerplatonic relationships, polyamory</a:t>
            </a:r>
            <a:endParaRPr/>
          </a:p>
        </p:txBody>
      </p:sp>
      <p:sp>
        <p:nvSpPr>
          <p:cNvPr id="233" name="Google Shape;233;g28bb6ee03b6_1_4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28bb6ee03b6_1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28bb6ee03b6_1_4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itchFamily="34" charset="0"/>
              <a:buChar char="•"/>
              <a:tabLst/>
              <a:defRPr/>
            </a:pPr>
            <a:r>
              <a:rPr lang="en-US" i="0" baseline="0" smtClean="0"/>
              <a:t>Aspec representation located in media focused on sex and/or romance isn't always accessible to aspec audiences – for example, romance repulsed aros might not want to watch Heartstopper even if it's got aro representation, and sex repulsed aces might not want to watch Sex Education even if it's got ace representation</a:t>
            </a:r>
          </a:p>
          <a:p>
            <a:pPr marL="628650" marR="0" lvl="1" indent="-171450" algn="l" defTabSz="914400" rtl="0" eaLnBrk="1" fontAlgn="auto" latinLnBrk="0" hangingPunct="1">
              <a:lnSpc>
                <a:spcPct val="100000"/>
              </a:lnSpc>
              <a:spcBef>
                <a:spcPts val="0"/>
              </a:spcBef>
              <a:spcAft>
                <a:spcPts val="0"/>
              </a:spcAft>
              <a:buClr>
                <a:srgbClr val="000000"/>
              </a:buClr>
              <a:buSzPts val="1400"/>
              <a:buFont typeface="Arial" pitchFamily="34" charset="0"/>
              <a:buChar char="•"/>
              <a:tabLst/>
              <a:defRPr/>
            </a:pPr>
            <a:r>
              <a:rPr lang="en-US" i="0" baseline="0" smtClean="0"/>
              <a:t>Being able to consume media without heavy romance and/or sex plots/content shouldn't be genre-dependent</a:t>
            </a:r>
          </a:p>
        </p:txBody>
      </p:sp>
      <p:sp>
        <p:nvSpPr>
          <p:cNvPr id="240" name="Google Shape;240;g28bb6ee03b6_1_4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16ebda6ffb6_1_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4" name="Google Shape;114;g16ebda6ffb6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16ebda6ffb6_0_29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Improving representation, bolstering aspec </a:t>
            </a:r>
            <a:r>
              <a:rPr lang="en-US" smtClean="0"/>
              <a:t>creators (including fan content creators!), building</a:t>
            </a:r>
            <a:r>
              <a:rPr lang="en-US" baseline="0" smtClean="0"/>
              <a:t> community, education</a:t>
            </a:r>
            <a:endParaRPr lang="en-US" smtClean="0"/>
          </a:p>
          <a:p>
            <a:pPr marL="0" lvl="0" indent="0" algn="l" rtl="0">
              <a:lnSpc>
                <a:spcPct val="100000"/>
              </a:lnSpc>
              <a:spcBef>
                <a:spcPts val="0"/>
              </a:spcBef>
              <a:spcAft>
                <a:spcPts val="0"/>
              </a:spcAft>
              <a:buSzPts val="1400"/>
              <a:buNone/>
            </a:pPr>
            <a:r>
              <a:rPr lang="en-US" smtClean="0"/>
              <a:t>Navigating </a:t>
            </a:r>
            <a:r>
              <a:rPr lang="en-US"/>
              <a:t>disappointing characters and </a:t>
            </a:r>
            <a:r>
              <a:rPr lang="en-US" smtClean="0"/>
              <a:t>arcs</a:t>
            </a:r>
            <a:r>
              <a:rPr lang="en-US" baseline="0"/>
              <a:t> </a:t>
            </a:r>
            <a:r>
              <a:rPr lang="en-US" baseline="0" smtClean="0"/>
              <a:t>– </a:t>
            </a:r>
            <a:r>
              <a:rPr lang="en-US" baseline="0" smtClean="0"/>
              <a:t>expressing </a:t>
            </a:r>
            <a:r>
              <a:rPr lang="en-US" baseline="0" smtClean="0"/>
              <a:t>disappointment/anger/complaints, creating fan content, disengaging</a:t>
            </a:r>
            <a:endParaRPr lang="en-US" smtClean="0"/>
          </a:p>
        </p:txBody>
      </p:sp>
      <p:sp>
        <p:nvSpPr>
          <p:cNvPr id="246" name="Google Shape;246;g16ebda6ffb6_0_2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25e9a56dc2c_4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25e9a56dc2c_4_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i="0" baseline="0" smtClean="0"/>
              <a:t>Many aro content creators who create media without romance plots worry about whether alloromantics will still be interested in/connect to their work.  When will alloromantic &amp; allosexual content creators start showing this consideration for aspec audiences?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i="0" baseline="0" smtClean="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i="0" baseline="0" smtClean="0"/>
              <a:t>Left image description: a bird up on stage in the spotlight says "romance and ~true love~" into the microphone.  The audience, labelled "me," shouts "BOOO!  GET BETTER MATERIAL!"  The bird, labelled "alloro writers," sweats and hesitates, flipping through its notecards to find that they all say "romance and ~true love~," "amatonormative tropes," and "romo feewings" repeatedly.</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i="0" baseline="0" smtClean="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i="0" baseline="0" smtClean="0"/>
              <a:t>Right image description: "Aro content creators" stoop down with "content that's not bogged down by romance" in their hand, saying "You are safe now my sweet child" as they feed "aros and other people with taste," who reply "I owe you my life."</a:t>
            </a:r>
          </a:p>
        </p:txBody>
      </p:sp>
      <p:sp>
        <p:nvSpPr>
          <p:cNvPr id="252" name="Google Shape;252;g25e9a56dc2c_4_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16ebda6ffb6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g16ebda6ffb6_0_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Verdana"/>
              <a:buNone/>
            </a:pPr>
            <a:r>
              <a:rPr lang="en-US" smtClean="0"/>
              <a:t>The aro ace database focuses on aspec</a:t>
            </a:r>
            <a:r>
              <a:rPr lang="en-US" baseline="0" smtClean="0"/>
              <a:t> representation in fiction books.  It was started by Claudie Arsenault, who has written much of that representation herself, and has blossomed into a large community-built resource.  Characters/works can be searched by which specific aspec orientations are represented, and there is typically other information like how much sexual or romantic content is in the book.</a:t>
            </a:r>
          </a:p>
          <a:p>
            <a:pPr marL="0" lvl="0" indent="0" algn="l" rtl="0">
              <a:lnSpc>
                <a:spcPct val="100000"/>
              </a:lnSpc>
              <a:spcBef>
                <a:spcPts val="0"/>
              </a:spcBef>
              <a:spcAft>
                <a:spcPts val="0"/>
              </a:spcAft>
              <a:buClr>
                <a:schemeClr val="dk1"/>
              </a:buClr>
              <a:buSzPts val="1200"/>
              <a:buFont typeface="Verdana"/>
              <a:buNone/>
            </a:pPr>
            <a:endParaRPr lang="en-US" baseline="0" smtClean="0"/>
          </a:p>
          <a:p>
            <a:pPr marL="0" lvl="0" indent="0" algn="l" rtl="0">
              <a:lnSpc>
                <a:spcPct val="100000"/>
              </a:lnSpc>
              <a:spcBef>
                <a:spcPts val="0"/>
              </a:spcBef>
              <a:spcAft>
                <a:spcPts val="0"/>
              </a:spcAft>
              <a:buClr>
                <a:schemeClr val="dk1"/>
              </a:buClr>
              <a:buSzPts val="1200"/>
              <a:buFont typeface="Verdana"/>
              <a:buNone/>
            </a:pPr>
            <a:r>
              <a:rPr lang="en-US" smtClean="0"/>
              <a:t>Bookshop.org</a:t>
            </a:r>
            <a:r>
              <a:rPr lang="en-US" baseline="0" smtClean="0"/>
              <a:t> is a website that connects people to small retailers instead of Scamazon, so purchases made through our affiliate Bookshop link support both independent bookstores and TAAAP (we receive a commission).  We have lists of aspec fiction, aspec nonfiction, resources to learn more about amatonormativity and compulsory sexuality, and so on.</a:t>
            </a:r>
            <a:endParaRPr/>
          </a:p>
        </p:txBody>
      </p:sp>
      <p:sp>
        <p:nvSpPr>
          <p:cNvPr id="260" name="Google Shape;260;g16ebda6ffb6_0_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28bb6ee03b6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28bb6ee03b6_1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0" name="Google Shape;120;g28bb6ee03b6_1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lvl="0" indent="-298450" algn="l" rtl="0">
              <a:lnSpc>
                <a:spcPct val="115000"/>
              </a:lnSpc>
              <a:spcBef>
                <a:spcPts val="0"/>
              </a:spcBef>
              <a:spcAft>
                <a:spcPts val="0"/>
              </a:spcAft>
              <a:buSzPts val="1100"/>
              <a:buFont typeface="Verdana"/>
              <a:buChar char="●"/>
            </a:pPr>
            <a:r>
              <a:rPr lang="en-US" sz="1100">
                <a:latin typeface="Verdana"/>
                <a:ea typeface="Verdana"/>
                <a:cs typeface="Verdana"/>
                <a:sym typeface="Verdana"/>
              </a:rPr>
              <a:t>In our society, romance and sex are both seen as key life milestones, essential to human experience, and biological inevitabilities.  These attitudes are described by compulsory sexuality and amatonormativity, and they contribute to stigma against aspec people and invalidation of aspec identities.  They also directly support rape culture and undermine principles of consent.</a:t>
            </a:r>
            <a:endParaRPr sz="1100">
              <a:latin typeface="Verdana"/>
              <a:ea typeface="Verdana"/>
              <a:cs typeface="Verdana"/>
              <a:sym typeface="Verdana"/>
            </a:endParaRPr>
          </a:p>
          <a:p>
            <a:pPr marL="457200" lvl="0" indent="-298450" algn="l" rtl="0">
              <a:lnSpc>
                <a:spcPct val="115000"/>
              </a:lnSpc>
              <a:spcBef>
                <a:spcPts val="0"/>
              </a:spcBef>
              <a:spcAft>
                <a:spcPts val="0"/>
              </a:spcAft>
              <a:buSzPts val="1100"/>
              <a:buFont typeface="Verdana"/>
              <a:buChar char="●"/>
            </a:pPr>
            <a:r>
              <a:rPr lang="en-US" sz="1100">
                <a:latin typeface="Verdana"/>
                <a:ea typeface="Verdana"/>
                <a:cs typeface="Verdana"/>
                <a:sym typeface="Verdana"/>
              </a:rPr>
              <a:t>Compulsory sexuality is the sociocultural assumption that everyone has or will eventually have sex and is interested in sex.  This involves stigma and stereotypes against people who don’t have or haven’t had sex, such as that they are frigid or immature.  People who are not interested in sex are either not believed; told they will eventually mature and develop a desire for sex; or considered sick, broken, or inhuman.  Sex is often seen as a biological and/or familial responsibility - as part of couplehood, </a:t>
            </a:r>
            <a:r>
              <a:rPr lang="en-US" sz="1100" smtClean="0">
                <a:latin typeface="Verdana"/>
                <a:ea typeface="Verdana"/>
                <a:cs typeface="Verdana"/>
                <a:sym typeface="Verdana"/>
              </a:rPr>
              <a:t>"having </a:t>
            </a:r>
            <a:r>
              <a:rPr lang="en-US" sz="1100">
                <a:latin typeface="Verdana"/>
                <a:ea typeface="Verdana"/>
                <a:cs typeface="Verdana"/>
                <a:sym typeface="Verdana"/>
              </a:rPr>
              <a:t>a family</a:t>
            </a:r>
            <a:r>
              <a:rPr lang="en-US" sz="1100" smtClean="0">
                <a:latin typeface="Verdana"/>
                <a:ea typeface="Verdana"/>
                <a:cs typeface="Verdana"/>
                <a:sym typeface="Verdana"/>
              </a:rPr>
              <a:t>," </a:t>
            </a:r>
            <a:r>
              <a:rPr lang="en-US" sz="1100">
                <a:latin typeface="Verdana"/>
                <a:ea typeface="Verdana"/>
                <a:cs typeface="Verdana"/>
                <a:sym typeface="Verdana"/>
              </a:rPr>
              <a:t>and continuing family lines.</a:t>
            </a:r>
            <a:endParaRPr sz="1100">
              <a:latin typeface="Verdana"/>
              <a:ea typeface="Verdana"/>
              <a:cs typeface="Verdana"/>
              <a:sym typeface="Verdana"/>
            </a:endParaRPr>
          </a:p>
          <a:p>
            <a:pPr marL="457200" lvl="0" indent="-298450" algn="l" rtl="0">
              <a:lnSpc>
                <a:spcPct val="115000"/>
              </a:lnSpc>
              <a:spcBef>
                <a:spcPts val="0"/>
              </a:spcBef>
              <a:spcAft>
                <a:spcPts val="0"/>
              </a:spcAft>
              <a:buSzPts val="1100"/>
              <a:buFont typeface="Verdana"/>
              <a:buChar char="●"/>
            </a:pPr>
            <a:r>
              <a:rPr lang="en-US" sz="1100">
                <a:latin typeface="Verdana"/>
                <a:ea typeface="Verdana"/>
                <a:cs typeface="Verdana"/>
                <a:sym typeface="Verdana"/>
              </a:rPr>
              <a:t>The term amatonormativity was coined by Elizabeth Brake and refers to the disproportionate focus on romantic relationships above all else and the widespread assumption that finding romantic love is a universally shared goal.  It describes the systemic way in which these sociocultural ideas and norms are upheld - this includes the formal institution of marriage and the thousands of legal benefits it confers.  Amatonormativity dictates that couplehood, and marriage in particular, is a special site of morality and a sign of maturity.  People who do not marry or form nuclear family units are presumed immoral.  And people who are not interested in romance are either not believed; told that they will eventually mature and develop a desire for romance; or considered heartless and inhuman, and they are vilified for any sex they may have.</a:t>
            </a:r>
            <a:endParaRPr sz="1100">
              <a:latin typeface="Verdana"/>
              <a:ea typeface="Verdana"/>
              <a:cs typeface="Verdana"/>
              <a:sym typeface="Verdana"/>
            </a:endParaRPr>
          </a:p>
          <a:p>
            <a:pPr marL="457200" lvl="0" indent="-298450" algn="l" rtl="0">
              <a:lnSpc>
                <a:spcPct val="115000"/>
              </a:lnSpc>
              <a:spcBef>
                <a:spcPts val="0"/>
              </a:spcBef>
              <a:spcAft>
                <a:spcPts val="0"/>
              </a:spcAft>
              <a:buSzPts val="1100"/>
              <a:buFont typeface="Verdana"/>
              <a:buChar char="●"/>
            </a:pPr>
            <a:r>
              <a:rPr lang="en-US" sz="1100">
                <a:latin typeface="Verdana"/>
                <a:ea typeface="Verdana"/>
                <a:cs typeface="Verdana"/>
                <a:sym typeface="Verdana"/>
              </a:rPr>
              <a:t>These intertwine in that people are expected to form romantic-sexual coupled relationships, and sex is often held up as a special expression of romantic love, so people who do not want to have sex are often told that they cannot be a good romantic partner.  People are also assumed to be open to potentially being a sexual partner, and if they are not in a relationship, they are more likely to experience sexual harassment.</a:t>
            </a:r>
            <a:endParaRPr sz="1100">
              <a:latin typeface="Verdana"/>
              <a:ea typeface="Verdana"/>
              <a:cs typeface="Verdana"/>
              <a:sym typeface="Verdana"/>
            </a:endParaRPr>
          </a:p>
          <a:p>
            <a:pPr marL="457200" lvl="0" indent="-298450" algn="l" rtl="0">
              <a:lnSpc>
                <a:spcPct val="115000"/>
              </a:lnSpc>
              <a:spcBef>
                <a:spcPts val="0"/>
              </a:spcBef>
              <a:spcAft>
                <a:spcPts val="0"/>
              </a:spcAft>
              <a:buSzPts val="1100"/>
              <a:buFont typeface="Verdana"/>
              <a:buChar char="●"/>
            </a:pPr>
            <a:r>
              <a:rPr lang="en-US" sz="1100">
                <a:latin typeface="Verdana"/>
                <a:ea typeface="Verdana"/>
                <a:cs typeface="Verdana"/>
                <a:sym typeface="Verdana"/>
              </a:rPr>
              <a:t>Expectations of sexuality differ significantly by gender expectations and stereotypes as well.  They are both heteronormative and cisnormative, intersect with stereotypes of other identities, and can have the effect of denying people agency over their romantic and/or sexual behaviour.</a:t>
            </a:r>
            <a:endParaRPr sz="1100">
              <a:latin typeface="Verdana"/>
              <a:ea typeface="Verdana"/>
              <a:cs typeface="Verdana"/>
              <a:sym typeface="Verdana"/>
            </a:endParaRPr>
          </a:p>
        </p:txBody>
      </p:sp>
      <p:sp>
        <p:nvSpPr>
          <p:cNvPr id="127" name="Google Shape;127;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8bb6ee03b6_1_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Audience Participation: Any media springing to mind?</a:t>
            </a:r>
            <a:endParaRPr/>
          </a:p>
        </p:txBody>
      </p:sp>
      <p:sp>
        <p:nvSpPr>
          <p:cNvPr id="133" name="Google Shape;133;g28bb6ee03b6_1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8bb6ee03b6_1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28bb6ee03b6_1_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A brief list of characters who are characterized as aspec/confirmed to be so either in canon or by Word of God (creators</a:t>
            </a:r>
            <a:r>
              <a:rPr lang="en-US" smtClean="0"/>
              <a:t>)</a:t>
            </a:r>
          </a:p>
          <a:p>
            <a:pPr marL="0" lvl="0" indent="0" algn="l" rtl="0">
              <a:spcBef>
                <a:spcPts val="0"/>
              </a:spcBef>
              <a:spcAft>
                <a:spcPts val="0"/>
              </a:spcAft>
              <a:buNone/>
            </a:pPr>
            <a:endParaRPr lang="en-US" smtClean="0"/>
          </a:p>
          <a:p>
            <a:pPr marL="0" lvl="0" indent="0" algn="l" rtl="0">
              <a:spcBef>
                <a:spcPts val="0"/>
              </a:spcBef>
              <a:spcAft>
                <a:spcPts val="0"/>
              </a:spcAft>
              <a:buNone/>
            </a:pPr>
            <a:r>
              <a:rPr lang="en-US" smtClean="0"/>
              <a:t>Image descriptions: Photos of each</a:t>
            </a:r>
            <a:r>
              <a:rPr lang="en-US" baseline="0" smtClean="0"/>
              <a:t> character mentioned (from left to right: O, Florence, Amos, and Todd)</a:t>
            </a:r>
            <a:endParaRPr/>
          </a:p>
        </p:txBody>
      </p:sp>
      <p:sp>
        <p:nvSpPr>
          <p:cNvPr id="139" name="Google Shape;139;g28bb6ee03b6_1_1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25e9a56dc2c_4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25e9a56dc2c_4_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mtClean="0"/>
              <a:t>Anything we notice?</a:t>
            </a:r>
          </a:p>
          <a:p>
            <a:pPr marL="171450" lvl="0" indent="-171450" algn="l" rtl="0">
              <a:spcBef>
                <a:spcPts val="0"/>
              </a:spcBef>
              <a:spcAft>
                <a:spcPts val="0"/>
              </a:spcAft>
              <a:buFont typeface="Arial" pitchFamily="34" charset="0"/>
              <a:buChar char="•"/>
            </a:pPr>
            <a:r>
              <a:rPr lang="en-US" smtClean="0"/>
              <a:t>Few POC, few men, all young people, mostly bookish personalities, almost all ace</a:t>
            </a:r>
          </a:p>
          <a:p>
            <a:pPr marL="171450" lvl="0" indent="-171450" algn="l" rtl="0">
              <a:spcBef>
                <a:spcPts val="0"/>
              </a:spcBef>
              <a:spcAft>
                <a:spcPts val="0"/>
              </a:spcAft>
              <a:buFont typeface="Arial" pitchFamily="34" charset="0"/>
              <a:buChar char="•"/>
            </a:pPr>
            <a:endParaRPr lang="en-US" smtClean="0"/>
          </a:p>
          <a:p>
            <a:pPr marL="0" lvl="0" indent="0" algn="l" rtl="0">
              <a:spcBef>
                <a:spcPts val="0"/>
              </a:spcBef>
              <a:spcAft>
                <a:spcPts val="0"/>
              </a:spcAft>
              <a:buFont typeface="Arial" pitchFamily="34" charset="0"/>
              <a:buNone/>
            </a:pPr>
            <a:r>
              <a:rPr lang="en-US" smtClean="0"/>
              <a:t>Image descriptions: Photos of each</a:t>
            </a:r>
            <a:r>
              <a:rPr lang="en-US" baseline="0" smtClean="0"/>
              <a:t> character mentioned (from left to right: Lilith, Isaac, Spooner, and Parvati)</a:t>
            </a:r>
            <a:endParaRPr/>
          </a:p>
        </p:txBody>
      </p:sp>
      <p:sp>
        <p:nvSpPr>
          <p:cNvPr id="150" name="Google Shape;150;g25e9a56dc2c_4_2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28bb6ee03b6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28bb6ee03b6_1_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Ben, Riley, and Fitz in Friends with Benefits</a:t>
            </a:r>
            <a:endParaRPr/>
          </a:p>
          <a:p>
            <a:pPr marL="0" lvl="0" indent="0" algn="l" rtl="0">
              <a:spcBef>
                <a:spcPts val="0"/>
              </a:spcBef>
              <a:spcAft>
                <a:spcPts val="0"/>
              </a:spcAft>
              <a:buNone/>
            </a:pPr>
            <a:r>
              <a:rPr lang="en-US"/>
              <a:t>Chloe in Don’t Trust the B----- in Apartment </a:t>
            </a:r>
            <a:r>
              <a:rPr lang="en-US" smtClean="0"/>
              <a:t>23</a:t>
            </a:r>
          </a:p>
          <a:p>
            <a:pPr marL="0" lvl="0" indent="0" algn="l" rtl="0">
              <a:spcBef>
                <a:spcPts val="0"/>
              </a:spcBef>
              <a:spcAft>
                <a:spcPts val="0"/>
              </a:spcAft>
              <a:buNone/>
            </a:pPr>
            <a:endParaRPr lang="en-US" smtClean="0"/>
          </a:p>
          <a:p>
            <a:pPr marL="0" lvl="0" indent="0" algn="l" rtl="0">
              <a:spcBef>
                <a:spcPts val="0"/>
              </a:spcBef>
              <a:spcAft>
                <a:spcPts val="0"/>
              </a:spcAft>
              <a:buNone/>
            </a:pPr>
            <a:r>
              <a:rPr lang="en-US" smtClean="0"/>
              <a:t>To be clear, these are not characters intentionally written as</a:t>
            </a:r>
            <a:r>
              <a:rPr lang="en-US" baseline="0" smtClean="0"/>
              <a:t> aspec or to be similar to aspecs, but they are portrayed as not having interest in romance and/or sex</a:t>
            </a:r>
            <a:endParaRPr/>
          </a:p>
        </p:txBody>
      </p:sp>
      <p:sp>
        <p:nvSpPr>
          <p:cNvPr id="161" name="Google Shape;161;g28bb6ee03b6_1_1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28bb6ee03b6_1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28bb6ee03b6_1_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mtClean="0"/>
              <a:t>To be clear: these are traits that are NOT INTENDED by creators to be read as aspec (which we know, because creators are frequently asked and either have no idea or have been aphobic about aspec identities), but rather are frequently conflated with stereotypes and generalizations about aspec identities, many of which are very harmful.</a:t>
            </a:r>
          </a:p>
          <a:p>
            <a:pPr marL="0" lvl="0" indent="0" algn="l" rtl="0">
              <a:spcBef>
                <a:spcPts val="0"/>
              </a:spcBef>
              <a:spcAft>
                <a:spcPts val="0"/>
              </a:spcAft>
              <a:buNone/>
            </a:pPr>
            <a:endParaRPr lang="en-US" smtClean="0"/>
          </a:p>
          <a:p>
            <a:pPr marL="0" lvl="0" indent="0" algn="l" rtl="0">
              <a:spcBef>
                <a:spcPts val="0"/>
              </a:spcBef>
              <a:spcAft>
                <a:spcPts val="0"/>
              </a:spcAft>
              <a:buNone/>
            </a:pPr>
            <a:r>
              <a:rPr lang="en-US" smtClean="0"/>
              <a:t>What</a:t>
            </a:r>
            <a:r>
              <a:rPr lang="en-US" baseline="0" smtClean="0"/>
              <a:t> do we notice about how these characters are portrayed?</a:t>
            </a:r>
          </a:p>
          <a:p>
            <a:pPr marL="171450" lvl="0" indent="-171450" algn="l" rtl="0">
              <a:spcBef>
                <a:spcPts val="0"/>
              </a:spcBef>
              <a:spcAft>
                <a:spcPts val="0"/>
              </a:spcAft>
              <a:buFont typeface="Arial" pitchFamily="34" charset="0"/>
              <a:buChar char="•"/>
            </a:pPr>
            <a:r>
              <a:rPr lang="en-US" baseline="0" smtClean="0"/>
              <a:t>Characters who have sex without wanting romance get looked down on, viewed as sluts (in a derogatory way instead of celebratory) or sleazebags or morally bankrupt</a:t>
            </a:r>
          </a:p>
          <a:p>
            <a:pPr marL="628650" lvl="1" indent="-171450" algn="l" rtl="0">
              <a:spcBef>
                <a:spcPts val="0"/>
              </a:spcBef>
              <a:spcAft>
                <a:spcPts val="0"/>
              </a:spcAft>
              <a:buFont typeface="Arial" pitchFamily="34" charset="0"/>
              <a:buChar char="•"/>
            </a:pPr>
            <a:r>
              <a:rPr lang="en-US" baseline="0" smtClean="0"/>
              <a:t>Examples: Samantha Jones from Sex and the City &amp; Dan Fielding from Night Court</a:t>
            </a:r>
          </a:p>
          <a:p>
            <a:pPr marL="171450" lvl="0" indent="-171450" algn="l" rtl="0">
              <a:spcBef>
                <a:spcPts val="0"/>
              </a:spcBef>
              <a:spcAft>
                <a:spcPts val="0"/>
              </a:spcAft>
              <a:buFont typeface="Arial" pitchFamily="34" charset="0"/>
              <a:buChar char="•"/>
            </a:pPr>
            <a:r>
              <a:rPr lang="en-US" baseline="0" smtClean="0"/>
              <a:t>Permanently single characters are depicted as forever alone, crazy cat ladies, etc.</a:t>
            </a:r>
          </a:p>
          <a:p>
            <a:pPr marL="171450" lvl="0" indent="-171450" algn="l" rtl="0">
              <a:spcBef>
                <a:spcPts val="0"/>
              </a:spcBef>
              <a:spcAft>
                <a:spcPts val="0"/>
              </a:spcAft>
              <a:buFont typeface="Arial" pitchFamily="34" charset="0"/>
              <a:buChar char="•"/>
            </a:pPr>
            <a:r>
              <a:rPr lang="en-US" baseline="0" smtClean="0"/>
              <a:t>Not understanding or not being interested in sex and/or romance is viewed as childlike or immature because of compulsory sexuality &amp; amatonormativity – sex and romance are viewed as life milestones, so people who don't reach those milestones aren't viewed as full adults</a:t>
            </a:r>
          </a:p>
          <a:p>
            <a:pPr marL="171450" lvl="0" indent="-171450" algn="l" rtl="0">
              <a:spcBef>
                <a:spcPts val="0"/>
              </a:spcBef>
              <a:spcAft>
                <a:spcPts val="0"/>
              </a:spcAft>
              <a:buFont typeface="Arial" pitchFamily="34" charset="0"/>
              <a:buChar char="•"/>
            </a:pPr>
            <a:r>
              <a:rPr lang="en-US" baseline="0" smtClean="0"/>
              <a:t>Such characters are alternately or additionally viewed/portrayed as robotic, emotionless, etc. because they are dehumanised and neurotypical emotional expression is also conflated with humanity just like sexual &amp; romantic feelings are</a:t>
            </a:r>
          </a:p>
          <a:p>
            <a:pPr marL="0" lvl="0" indent="0" algn="l" rtl="0">
              <a:spcBef>
                <a:spcPts val="0"/>
              </a:spcBef>
              <a:spcAft>
                <a:spcPts val="0"/>
              </a:spcAft>
              <a:buNone/>
            </a:pPr>
            <a:endParaRPr lang="en-US" smtClean="0"/>
          </a:p>
          <a:p>
            <a:pPr marL="0" lvl="0" indent="0" algn="l" rtl="0">
              <a:spcBef>
                <a:spcPts val="0"/>
              </a:spcBef>
              <a:spcAft>
                <a:spcPts val="0"/>
              </a:spcAft>
              <a:buNone/>
            </a:pPr>
            <a:r>
              <a:rPr lang="en-US" smtClean="0"/>
              <a:t>Image description: neurodivergent</a:t>
            </a:r>
            <a:r>
              <a:rPr lang="en-US" baseline="0" smtClean="0"/>
              <a:t> people, nonbinary people, and ace &amp; aro people shaking hands over the shared experience of wanting to see real human representation in media vs. thinking aliens/robots/etc. are fuckin sweet</a:t>
            </a:r>
            <a:endParaRPr/>
          </a:p>
        </p:txBody>
      </p:sp>
      <p:sp>
        <p:nvSpPr>
          <p:cNvPr id="168" name="Google Shape;168;g28bb6ee03b6_1_2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8"/>
        <p:cNvGrpSpPr/>
        <p:nvPr/>
      </p:nvGrpSpPr>
      <p:grpSpPr>
        <a:xfrm>
          <a:off x="0" y="0"/>
          <a:ext cx="0" cy="0"/>
          <a:chOff x="0" y="0"/>
          <a:chExt cx="0" cy="0"/>
        </a:xfrm>
      </p:grpSpPr>
      <p:sp>
        <p:nvSpPr>
          <p:cNvPr id="19" name="Google Shape;19;p12"/>
          <p:cNvSpPr/>
          <p:nvPr/>
        </p:nvSpPr>
        <p:spPr>
          <a:xfrm>
            <a:off x="0" y="0"/>
            <a:ext cx="9144000" cy="51435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20" name="Google Shape;20;p12"/>
          <p:cNvSpPr/>
          <p:nvPr/>
        </p:nvSpPr>
        <p:spPr>
          <a:xfrm>
            <a:off x="91440" y="76200"/>
            <a:ext cx="8961120" cy="4998720"/>
          </a:xfrm>
          <a:prstGeom prst="roundRect">
            <a:avLst>
              <a:gd name="adj" fmla="val 1735"/>
            </a:avLst>
          </a:prstGeom>
          <a:blipFill rotWithShape="1">
            <a:blip r:embed="rId2">
              <a:alphaModFix/>
            </a:blip>
            <a:tile tx="0" ty="0" sx="100000" sy="100000" flip="none" algn="tl"/>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21" name="Google Shape;21;p12"/>
          <p:cNvSpPr/>
          <p:nvPr/>
        </p:nvSpPr>
        <p:spPr>
          <a:xfrm>
            <a:off x="345441" y="2206952"/>
            <a:ext cx="7147931" cy="1847850"/>
          </a:xfrm>
          <a:prstGeom prst="rect">
            <a:avLst/>
          </a:prstGeom>
          <a:solidFill>
            <a:srgbClr val="FFFFFF">
              <a:alpha val="82352"/>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22" name="Google Shape;22;p12"/>
          <p:cNvSpPr/>
          <p:nvPr/>
        </p:nvSpPr>
        <p:spPr>
          <a:xfrm>
            <a:off x="7572652" y="2208476"/>
            <a:ext cx="1190348" cy="1844802"/>
          </a:xfrm>
          <a:prstGeom prst="rect">
            <a:avLst/>
          </a:prstGeom>
          <a:solidFill>
            <a:srgbClr val="FFFFFF">
              <a:alpha val="82352"/>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23" name="Google Shape;23;p12"/>
          <p:cNvSpPr/>
          <p:nvPr/>
        </p:nvSpPr>
        <p:spPr>
          <a:xfrm>
            <a:off x="7712714" y="2352494"/>
            <a:ext cx="910224" cy="1556766"/>
          </a:xfrm>
          <a:prstGeom prst="rect">
            <a:avLst/>
          </a:prstGeom>
          <a:solidFill>
            <a:schemeClr val="accent3">
              <a:alpha val="69411"/>
            </a:schemeClr>
          </a:solidFill>
          <a:ln w="9525" cap="flat" cmpd="sng">
            <a:solidFill>
              <a:srgbClr val="007D3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24" name="Google Shape;24;p12"/>
          <p:cNvSpPr/>
          <p:nvPr/>
        </p:nvSpPr>
        <p:spPr>
          <a:xfrm>
            <a:off x="445484" y="2291716"/>
            <a:ext cx="6947845" cy="1684019"/>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25" name="Google Shape;25;p12"/>
          <p:cNvSpPr txBox="1">
            <a:spLocks noGrp="1"/>
          </p:cNvSpPr>
          <p:nvPr>
            <p:ph type="sldNum" idx="12"/>
          </p:nvPr>
        </p:nvSpPr>
        <p:spPr>
          <a:xfrm>
            <a:off x="7786826" y="3468951"/>
            <a:ext cx="762000" cy="3429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2800"/>
              <a:buFont typeface="Arial"/>
              <a:buNone/>
              <a:defRPr sz="2800" b="0" i="0" u="none" strike="noStrike" cap="none">
                <a:solidFill>
                  <a:srgbClr val="005324"/>
                </a:solidFill>
                <a:latin typeface="Tahoma"/>
                <a:ea typeface="Tahoma"/>
                <a:cs typeface="Tahoma"/>
                <a:sym typeface="Tahoma"/>
              </a:defRPr>
            </a:lvl1pPr>
            <a:lvl2pPr marL="0" marR="0" lvl="1" indent="0" algn="ctr">
              <a:lnSpc>
                <a:spcPct val="100000"/>
              </a:lnSpc>
              <a:spcBef>
                <a:spcPts val="0"/>
              </a:spcBef>
              <a:spcAft>
                <a:spcPts val="0"/>
              </a:spcAft>
              <a:buClr>
                <a:srgbClr val="000000"/>
              </a:buClr>
              <a:buSzPts val="2800"/>
              <a:buFont typeface="Arial"/>
              <a:buNone/>
              <a:defRPr sz="2800" b="0" i="0" u="none" strike="noStrike" cap="none">
                <a:solidFill>
                  <a:srgbClr val="005324"/>
                </a:solidFill>
                <a:latin typeface="Tahoma"/>
                <a:ea typeface="Tahoma"/>
                <a:cs typeface="Tahoma"/>
                <a:sym typeface="Tahoma"/>
              </a:defRPr>
            </a:lvl2pPr>
            <a:lvl3pPr marL="0" marR="0" lvl="2" indent="0" algn="ctr">
              <a:lnSpc>
                <a:spcPct val="100000"/>
              </a:lnSpc>
              <a:spcBef>
                <a:spcPts val="0"/>
              </a:spcBef>
              <a:spcAft>
                <a:spcPts val="0"/>
              </a:spcAft>
              <a:buClr>
                <a:srgbClr val="000000"/>
              </a:buClr>
              <a:buSzPts val="2800"/>
              <a:buFont typeface="Arial"/>
              <a:buNone/>
              <a:defRPr sz="2800" b="0" i="0" u="none" strike="noStrike" cap="none">
                <a:solidFill>
                  <a:srgbClr val="005324"/>
                </a:solidFill>
                <a:latin typeface="Tahoma"/>
                <a:ea typeface="Tahoma"/>
                <a:cs typeface="Tahoma"/>
                <a:sym typeface="Tahoma"/>
              </a:defRPr>
            </a:lvl3pPr>
            <a:lvl4pPr marL="0" marR="0" lvl="3" indent="0" algn="ctr">
              <a:lnSpc>
                <a:spcPct val="100000"/>
              </a:lnSpc>
              <a:spcBef>
                <a:spcPts val="0"/>
              </a:spcBef>
              <a:spcAft>
                <a:spcPts val="0"/>
              </a:spcAft>
              <a:buClr>
                <a:srgbClr val="000000"/>
              </a:buClr>
              <a:buSzPts val="2800"/>
              <a:buFont typeface="Arial"/>
              <a:buNone/>
              <a:defRPr sz="2800" b="0" i="0" u="none" strike="noStrike" cap="none">
                <a:solidFill>
                  <a:srgbClr val="005324"/>
                </a:solidFill>
                <a:latin typeface="Tahoma"/>
                <a:ea typeface="Tahoma"/>
                <a:cs typeface="Tahoma"/>
                <a:sym typeface="Tahoma"/>
              </a:defRPr>
            </a:lvl4pPr>
            <a:lvl5pPr marL="0" marR="0" lvl="4" indent="0" algn="ctr">
              <a:lnSpc>
                <a:spcPct val="100000"/>
              </a:lnSpc>
              <a:spcBef>
                <a:spcPts val="0"/>
              </a:spcBef>
              <a:spcAft>
                <a:spcPts val="0"/>
              </a:spcAft>
              <a:buClr>
                <a:srgbClr val="000000"/>
              </a:buClr>
              <a:buSzPts val="2800"/>
              <a:buFont typeface="Arial"/>
              <a:buNone/>
              <a:defRPr sz="2800" b="0" i="0" u="none" strike="noStrike" cap="none">
                <a:solidFill>
                  <a:srgbClr val="005324"/>
                </a:solidFill>
                <a:latin typeface="Tahoma"/>
                <a:ea typeface="Tahoma"/>
                <a:cs typeface="Tahoma"/>
                <a:sym typeface="Tahoma"/>
              </a:defRPr>
            </a:lvl5pPr>
            <a:lvl6pPr marL="0" marR="0" lvl="5" indent="0" algn="ctr">
              <a:lnSpc>
                <a:spcPct val="100000"/>
              </a:lnSpc>
              <a:spcBef>
                <a:spcPts val="0"/>
              </a:spcBef>
              <a:spcAft>
                <a:spcPts val="0"/>
              </a:spcAft>
              <a:buClr>
                <a:srgbClr val="000000"/>
              </a:buClr>
              <a:buSzPts val="2800"/>
              <a:buFont typeface="Arial"/>
              <a:buNone/>
              <a:defRPr sz="2800" b="0" i="0" u="none" strike="noStrike" cap="none">
                <a:solidFill>
                  <a:srgbClr val="005324"/>
                </a:solidFill>
                <a:latin typeface="Tahoma"/>
                <a:ea typeface="Tahoma"/>
                <a:cs typeface="Tahoma"/>
                <a:sym typeface="Tahoma"/>
              </a:defRPr>
            </a:lvl6pPr>
            <a:lvl7pPr marL="0" marR="0" lvl="6" indent="0" algn="ctr">
              <a:lnSpc>
                <a:spcPct val="100000"/>
              </a:lnSpc>
              <a:spcBef>
                <a:spcPts val="0"/>
              </a:spcBef>
              <a:spcAft>
                <a:spcPts val="0"/>
              </a:spcAft>
              <a:buClr>
                <a:srgbClr val="000000"/>
              </a:buClr>
              <a:buSzPts val="2800"/>
              <a:buFont typeface="Arial"/>
              <a:buNone/>
              <a:defRPr sz="2800" b="0" i="0" u="none" strike="noStrike" cap="none">
                <a:solidFill>
                  <a:srgbClr val="005324"/>
                </a:solidFill>
                <a:latin typeface="Tahoma"/>
                <a:ea typeface="Tahoma"/>
                <a:cs typeface="Tahoma"/>
                <a:sym typeface="Tahoma"/>
              </a:defRPr>
            </a:lvl7pPr>
            <a:lvl8pPr marL="0" marR="0" lvl="7" indent="0" algn="ctr">
              <a:lnSpc>
                <a:spcPct val="100000"/>
              </a:lnSpc>
              <a:spcBef>
                <a:spcPts val="0"/>
              </a:spcBef>
              <a:spcAft>
                <a:spcPts val="0"/>
              </a:spcAft>
              <a:buClr>
                <a:srgbClr val="000000"/>
              </a:buClr>
              <a:buSzPts val="2800"/>
              <a:buFont typeface="Arial"/>
              <a:buNone/>
              <a:defRPr sz="2800" b="0" i="0" u="none" strike="noStrike" cap="none">
                <a:solidFill>
                  <a:srgbClr val="005324"/>
                </a:solidFill>
                <a:latin typeface="Tahoma"/>
                <a:ea typeface="Tahoma"/>
                <a:cs typeface="Tahoma"/>
                <a:sym typeface="Tahoma"/>
              </a:defRPr>
            </a:lvl8pPr>
            <a:lvl9pPr marL="0" marR="0" lvl="8" indent="0" algn="ctr">
              <a:lnSpc>
                <a:spcPct val="100000"/>
              </a:lnSpc>
              <a:spcBef>
                <a:spcPts val="0"/>
              </a:spcBef>
              <a:spcAft>
                <a:spcPts val="0"/>
              </a:spcAft>
              <a:buClr>
                <a:srgbClr val="000000"/>
              </a:buClr>
              <a:buSzPts val="2800"/>
              <a:buFont typeface="Arial"/>
              <a:buNone/>
              <a:defRPr sz="2800" b="0" i="0" u="none" strike="noStrike" cap="none">
                <a:solidFill>
                  <a:srgbClr val="005324"/>
                </a:solidFill>
                <a:latin typeface="Tahoma"/>
                <a:ea typeface="Tahoma"/>
                <a:cs typeface="Tahoma"/>
                <a:sym typeface="Tahoma"/>
              </a:defRPr>
            </a:lvl9pPr>
          </a:lstStyle>
          <a:p>
            <a:pPr marL="0" lvl="0" indent="0" algn="ctr" rtl="0">
              <a:spcBef>
                <a:spcPts val="0"/>
              </a:spcBef>
              <a:spcAft>
                <a:spcPts val="0"/>
              </a:spcAft>
              <a:buNone/>
            </a:pPr>
            <a:fld id="{00000000-1234-1234-1234-123412341234}" type="slidenum">
              <a:rPr lang="en-US"/>
              <a:t>‹#›</a:t>
            </a:fld>
            <a:endParaRPr/>
          </a:p>
        </p:txBody>
      </p:sp>
      <p:sp>
        <p:nvSpPr>
          <p:cNvPr id="26" name="Google Shape;26;p12"/>
          <p:cNvSpPr/>
          <p:nvPr/>
        </p:nvSpPr>
        <p:spPr>
          <a:xfrm>
            <a:off x="541822" y="3419458"/>
            <a:ext cx="6755166" cy="49827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27" name="Google Shape;27;p12"/>
          <p:cNvSpPr/>
          <p:nvPr/>
        </p:nvSpPr>
        <p:spPr>
          <a:xfrm>
            <a:off x="538971" y="2354580"/>
            <a:ext cx="6760868" cy="1558290"/>
          </a:xfrm>
          <a:prstGeom prst="rect">
            <a:avLst/>
          </a:prstGeom>
          <a:noFill/>
          <a:ln w="9525" cap="flat" cmpd="dbl">
            <a:solidFill>
              <a:srgbClr val="007D3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28" name="Google Shape;28;p12"/>
          <p:cNvSpPr txBox="1">
            <a:spLocks noGrp="1"/>
          </p:cNvSpPr>
          <p:nvPr>
            <p:ph type="subTitle" idx="1"/>
          </p:nvPr>
        </p:nvSpPr>
        <p:spPr>
          <a:xfrm>
            <a:off x="642805" y="3486150"/>
            <a:ext cx="6553200" cy="3429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360"/>
              </a:spcBef>
              <a:spcAft>
                <a:spcPts val="0"/>
              </a:spcAft>
              <a:buSzPts val="1800"/>
              <a:buNone/>
              <a:defRPr sz="1800" cap="none">
                <a:solidFill>
                  <a:srgbClr val="FFFFFF"/>
                </a:solidFill>
              </a:defRPr>
            </a:lvl1pPr>
            <a:lvl2pPr lvl="1" algn="ctr">
              <a:lnSpc>
                <a:spcPct val="100000"/>
              </a:lnSpc>
              <a:spcBef>
                <a:spcPts val="360"/>
              </a:spcBef>
              <a:spcAft>
                <a:spcPts val="0"/>
              </a:spcAft>
              <a:buSzPts val="1800"/>
              <a:buNone/>
              <a:defRPr>
                <a:solidFill>
                  <a:srgbClr val="888888"/>
                </a:solidFill>
              </a:defRPr>
            </a:lvl2pPr>
            <a:lvl3pPr lvl="2" algn="ctr">
              <a:lnSpc>
                <a:spcPct val="100000"/>
              </a:lnSpc>
              <a:spcBef>
                <a:spcPts val="360"/>
              </a:spcBef>
              <a:spcAft>
                <a:spcPts val="0"/>
              </a:spcAft>
              <a:buSzPts val="1800"/>
              <a:buNone/>
              <a:defRPr>
                <a:solidFill>
                  <a:srgbClr val="888888"/>
                </a:solidFill>
              </a:defRPr>
            </a:lvl3pPr>
            <a:lvl4pPr lvl="3" algn="ctr">
              <a:lnSpc>
                <a:spcPct val="100000"/>
              </a:lnSpc>
              <a:spcBef>
                <a:spcPts val="320"/>
              </a:spcBef>
              <a:spcAft>
                <a:spcPts val="0"/>
              </a:spcAft>
              <a:buSzPts val="1600"/>
              <a:buNone/>
              <a:defRPr>
                <a:solidFill>
                  <a:srgbClr val="888888"/>
                </a:solidFill>
              </a:defRPr>
            </a:lvl4pPr>
            <a:lvl5pPr lvl="4" algn="ctr">
              <a:lnSpc>
                <a:spcPct val="100000"/>
              </a:lnSpc>
              <a:spcBef>
                <a:spcPts val="320"/>
              </a:spcBef>
              <a:spcAft>
                <a:spcPts val="0"/>
              </a:spcAft>
              <a:buSzPts val="1600"/>
              <a:buNone/>
              <a:defRPr>
                <a:solidFill>
                  <a:srgbClr val="888888"/>
                </a:solidFill>
              </a:defRPr>
            </a:lvl5pPr>
            <a:lvl6pPr lvl="5" algn="ctr">
              <a:lnSpc>
                <a:spcPct val="100000"/>
              </a:lnSpc>
              <a:spcBef>
                <a:spcPts val="280"/>
              </a:spcBef>
              <a:spcAft>
                <a:spcPts val="0"/>
              </a:spcAft>
              <a:buSzPts val="1400"/>
              <a:buNone/>
              <a:defRPr>
                <a:solidFill>
                  <a:srgbClr val="888888"/>
                </a:solidFill>
              </a:defRPr>
            </a:lvl6pPr>
            <a:lvl7pPr lvl="6" algn="ctr">
              <a:lnSpc>
                <a:spcPct val="100000"/>
              </a:lnSpc>
              <a:spcBef>
                <a:spcPts val="280"/>
              </a:spcBef>
              <a:spcAft>
                <a:spcPts val="0"/>
              </a:spcAft>
              <a:buSzPts val="1400"/>
              <a:buNone/>
              <a:defRPr>
                <a:solidFill>
                  <a:srgbClr val="888888"/>
                </a:solidFill>
              </a:defRPr>
            </a:lvl7pPr>
            <a:lvl8pPr lvl="7" algn="ctr">
              <a:lnSpc>
                <a:spcPct val="100000"/>
              </a:lnSpc>
              <a:spcBef>
                <a:spcPts val="280"/>
              </a:spcBef>
              <a:spcAft>
                <a:spcPts val="0"/>
              </a:spcAft>
              <a:buSzPts val="1400"/>
              <a:buNone/>
              <a:defRPr>
                <a:solidFill>
                  <a:srgbClr val="888888"/>
                </a:solidFill>
              </a:defRPr>
            </a:lvl8pPr>
            <a:lvl9pPr lvl="8" algn="ctr">
              <a:lnSpc>
                <a:spcPct val="100000"/>
              </a:lnSpc>
              <a:spcBef>
                <a:spcPts val="280"/>
              </a:spcBef>
              <a:spcAft>
                <a:spcPts val="0"/>
              </a:spcAft>
              <a:buSzPts val="1400"/>
              <a:buNone/>
              <a:defRPr>
                <a:solidFill>
                  <a:srgbClr val="888888"/>
                </a:solidFill>
              </a:defRPr>
            </a:lvl9pPr>
          </a:lstStyle>
          <a:p>
            <a:endParaRPr/>
          </a:p>
        </p:txBody>
      </p:sp>
      <p:sp>
        <p:nvSpPr>
          <p:cNvPr id="29" name="Google Shape;29;p12"/>
          <p:cNvSpPr txBox="1">
            <a:spLocks noGrp="1"/>
          </p:cNvSpPr>
          <p:nvPr>
            <p:ph type="ctrTitle"/>
          </p:nvPr>
        </p:nvSpPr>
        <p:spPr>
          <a:xfrm>
            <a:off x="604705" y="2420275"/>
            <a:ext cx="6629400" cy="914401"/>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Clr>
                <a:srgbClr val="005324"/>
              </a:buClr>
              <a:buSzPts val="3200"/>
              <a:buFont typeface="Rockwell"/>
              <a:buNone/>
              <a:defRPr sz="3200">
                <a:solidFill>
                  <a:srgbClr val="00532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0" name="Google Shape;30;p12" descr="C:\Users\M\Documents\TAAAP\taaap-trans.png"/>
          <p:cNvPicPr preferRelativeResize="0"/>
          <p:nvPr/>
        </p:nvPicPr>
        <p:blipFill rotWithShape="1">
          <a:blip r:embed="rId3">
            <a:alphaModFix/>
          </a:blip>
          <a:srcRect/>
          <a:stretch/>
        </p:blipFill>
        <p:spPr>
          <a:xfrm>
            <a:off x="3498412" y="3973547"/>
            <a:ext cx="2147177" cy="1341403"/>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81"/>
        <p:cNvGrpSpPr/>
        <p:nvPr/>
      </p:nvGrpSpPr>
      <p:grpSpPr>
        <a:xfrm>
          <a:off x="0" y="0"/>
          <a:ext cx="0" cy="0"/>
          <a:chOff x="0" y="0"/>
          <a:chExt cx="0" cy="0"/>
        </a:xfrm>
      </p:grpSpPr>
      <p:sp>
        <p:nvSpPr>
          <p:cNvPr id="82" name="Google Shape;82;p20"/>
          <p:cNvSpPr/>
          <p:nvPr/>
        </p:nvSpPr>
        <p:spPr>
          <a:xfrm>
            <a:off x="0" y="0"/>
            <a:ext cx="9144000" cy="51435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83" name="Google Shape;83;p20"/>
          <p:cNvSpPr/>
          <p:nvPr/>
        </p:nvSpPr>
        <p:spPr>
          <a:xfrm>
            <a:off x="91440" y="76200"/>
            <a:ext cx="8961120" cy="4998720"/>
          </a:xfrm>
          <a:prstGeom prst="roundRect">
            <a:avLst>
              <a:gd name="adj" fmla="val 1735"/>
            </a:avLst>
          </a:prstGeom>
          <a:blipFill rotWithShape="1">
            <a:blip r:embed="rId2">
              <a:alphaModFix/>
            </a:blip>
            <a:tile tx="0" ty="0" sx="100000" sy="100000" flip="none" algn="tl"/>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84" name="Google Shape;84;p20"/>
          <p:cNvSpPr>
            <a:spLocks noGrp="1"/>
          </p:cNvSpPr>
          <p:nvPr>
            <p:ph type="pic" idx="2"/>
          </p:nvPr>
        </p:nvSpPr>
        <p:spPr>
          <a:xfrm>
            <a:off x="685800" y="466078"/>
            <a:ext cx="7772400" cy="3248673"/>
          </a:xfrm>
          <a:prstGeom prst="rect">
            <a:avLst/>
          </a:prstGeom>
          <a:solidFill>
            <a:schemeClr val="lt2"/>
          </a:solidFill>
          <a:ln>
            <a:noFill/>
          </a:ln>
        </p:spPr>
      </p:sp>
      <p:sp>
        <p:nvSpPr>
          <p:cNvPr id="85" name="Google Shape;85;p2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Tahoma"/>
                <a:ea typeface="Tahoma"/>
                <a:cs typeface="Tahoma"/>
                <a:sym typeface="Tahom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Tahoma"/>
                <a:ea typeface="Tahoma"/>
                <a:cs typeface="Tahoma"/>
                <a:sym typeface="Tahom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Tahoma"/>
                <a:ea typeface="Tahoma"/>
                <a:cs typeface="Tahoma"/>
                <a:sym typeface="Tahom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Tahoma"/>
                <a:ea typeface="Tahoma"/>
                <a:cs typeface="Tahoma"/>
                <a:sym typeface="Tahom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Tahoma"/>
                <a:ea typeface="Tahoma"/>
                <a:cs typeface="Tahoma"/>
                <a:sym typeface="Tahom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Tahoma"/>
                <a:ea typeface="Tahoma"/>
                <a:cs typeface="Tahoma"/>
                <a:sym typeface="Tahom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Tahoma"/>
                <a:ea typeface="Tahoma"/>
                <a:cs typeface="Tahoma"/>
                <a:sym typeface="Tahom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Tahoma"/>
                <a:ea typeface="Tahoma"/>
                <a:cs typeface="Tahoma"/>
                <a:sym typeface="Tahom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t>‹#›</a:t>
            </a:fld>
            <a:endParaRPr/>
          </a:p>
        </p:txBody>
      </p:sp>
      <p:sp>
        <p:nvSpPr>
          <p:cNvPr id="86" name="Google Shape;86;p20"/>
          <p:cNvSpPr/>
          <p:nvPr/>
        </p:nvSpPr>
        <p:spPr>
          <a:xfrm>
            <a:off x="685800" y="3714750"/>
            <a:ext cx="7772400" cy="1028700"/>
          </a:xfrm>
          <a:prstGeom prst="rect">
            <a:avLst/>
          </a:prstGeom>
          <a:solidFill>
            <a:srgbClr val="FFFFFF">
              <a:alpha val="82352"/>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87" name="Google Shape;87;p20"/>
          <p:cNvSpPr/>
          <p:nvPr/>
        </p:nvSpPr>
        <p:spPr>
          <a:xfrm>
            <a:off x="762000" y="3771900"/>
            <a:ext cx="7600765" cy="902193"/>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88" name="Google Shape;88;p20"/>
          <p:cNvSpPr/>
          <p:nvPr/>
        </p:nvSpPr>
        <p:spPr>
          <a:xfrm>
            <a:off x="914400" y="4229100"/>
            <a:ext cx="7328514" cy="338772"/>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89" name="Google Shape;89;p20"/>
          <p:cNvSpPr/>
          <p:nvPr/>
        </p:nvSpPr>
        <p:spPr>
          <a:xfrm>
            <a:off x="605589" y="3806190"/>
            <a:ext cx="7946136" cy="82296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90" name="Google Shape;90;p20"/>
          <p:cNvSpPr txBox="1">
            <a:spLocks noGrp="1"/>
          </p:cNvSpPr>
          <p:nvPr>
            <p:ph type="body" idx="1"/>
          </p:nvPr>
        </p:nvSpPr>
        <p:spPr>
          <a:xfrm>
            <a:off x="956289" y="4242418"/>
            <a:ext cx="7244736" cy="301286"/>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300"/>
              </a:spcBef>
              <a:spcAft>
                <a:spcPts val="0"/>
              </a:spcAft>
              <a:buSzPts val="1500"/>
              <a:buNone/>
              <a:defRPr sz="1500" cap="none">
                <a:solidFill>
                  <a:schemeClr val="dk1"/>
                </a:solidFill>
              </a:defRPr>
            </a:lvl1pPr>
            <a:lvl2pPr marL="914400" lvl="1" indent="-228600" algn="l">
              <a:lnSpc>
                <a:spcPct val="100000"/>
              </a:lnSpc>
              <a:spcBef>
                <a:spcPts val="240"/>
              </a:spcBef>
              <a:spcAft>
                <a:spcPts val="0"/>
              </a:spcAft>
              <a:buSzPts val="1200"/>
              <a:buNone/>
              <a:defRPr sz="1200"/>
            </a:lvl2pPr>
            <a:lvl3pPr marL="1371600" lvl="2" indent="-228600" algn="l">
              <a:lnSpc>
                <a:spcPct val="100000"/>
              </a:lnSpc>
              <a:spcBef>
                <a:spcPts val="200"/>
              </a:spcBef>
              <a:spcAft>
                <a:spcPts val="0"/>
              </a:spcAft>
              <a:buSzPts val="1000"/>
              <a:buNone/>
              <a:defRPr sz="1000"/>
            </a:lvl3pPr>
            <a:lvl4pPr marL="1828800" lvl="3" indent="-228600" algn="l">
              <a:lnSpc>
                <a:spcPct val="100000"/>
              </a:lnSpc>
              <a:spcBef>
                <a:spcPts val="180"/>
              </a:spcBef>
              <a:spcAft>
                <a:spcPts val="0"/>
              </a:spcAft>
              <a:buSzPts val="900"/>
              <a:buNone/>
              <a:defRPr sz="900"/>
            </a:lvl4pPr>
            <a:lvl5pPr marL="2286000" lvl="4" indent="-228600" algn="l">
              <a:lnSpc>
                <a:spcPct val="100000"/>
              </a:lnSpc>
              <a:spcBef>
                <a:spcPts val="180"/>
              </a:spcBef>
              <a:spcAft>
                <a:spcPts val="0"/>
              </a:spcAft>
              <a:buSzPts val="900"/>
              <a:buNone/>
              <a:defRPr sz="900"/>
            </a:lvl5pPr>
            <a:lvl6pPr marL="2743200" lvl="5" indent="-228600" algn="l">
              <a:lnSpc>
                <a:spcPct val="100000"/>
              </a:lnSpc>
              <a:spcBef>
                <a:spcPts val="180"/>
              </a:spcBef>
              <a:spcAft>
                <a:spcPts val="0"/>
              </a:spcAft>
              <a:buSzPts val="900"/>
              <a:buNone/>
              <a:defRPr sz="900"/>
            </a:lvl6pPr>
            <a:lvl7pPr marL="3200400" lvl="6" indent="-228600" algn="l">
              <a:lnSpc>
                <a:spcPct val="100000"/>
              </a:lnSpc>
              <a:spcBef>
                <a:spcPts val="180"/>
              </a:spcBef>
              <a:spcAft>
                <a:spcPts val="0"/>
              </a:spcAft>
              <a:buSzPts val="900"/>
              <a:buNone/>
              <a:defRPr sz="900"/>
            </a:lvl7pPr>
            <a:lvl8pPr marL="3657600" lvl="7" indent="-228600" algn="l">
              <a:lnSpc>
                <a:spcPct val="100000"/>
              </a:lnSpc>
              <a:spcBef>
                <a:spcPts val="180"/>
              </a:spcBef>
              <a:spcAft>
                <a:spcPts val="0"/>
              </a:spcAft>
              <a:buSzPts val="900"/>
              <a:buNone/>
              <a:defRPr sz="900"/>
            </a:lvl8pPr>
            <a:lvl9pPr marL="4114800" lvl="8" indent="-228600" algn="l">
              <a:lnSpc>
                <a:spcPct val="100000"/>
              </a:lnSpc>
              <a:spcBef>
                <a:spcPts val="180"/>
              </a:spcBef>
              <a:spcAft>
                <a:spcPts val="0"/>
              </a:spcAft>
              <a:buSzPts val="900"/>
              <a:buNone/>
              <a:defRPr sz="900"/>
            </a:lvl9pPr>
          </a:lstStyle>
          <a:p>
            <a:endParaRPr/>
          </a:p>
        </p:txBody>
      </p:sp>
      <p:sp>
        <p:nvSpPr>
          <p:cNvPr id="91" name="Google Shape;91;p20"/>
          <p:cNvSpPr txBox="1">
            <a:spLocks noGrp="1"/>
          </p:cNvSpPr>
          <p:nvPr>
            <p:ph type="title"/>
          </p:nvPr>
        </p:nvSpPr>
        <p:spPr>
          <a:xfrm>
            <a:off x="914400" y="3829051"/>
            <a:ext cx="7328514" cy="392282"/>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007D36"/>
              </a:buClr>
              <a:buSzPts val="2000"/>
              <a:buFont typeface="Rockwell"/>
              <a:buNone/>
              <a:defRPr sz="2000" b="0">
                <a:solidFill>
                  <a:srgbClr val="007D3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92" name="Google Shape;92;p20" descr="C:\Users\M\Documents\TAAAP\taaap-trans.png"/>
          <p:cNvPicPr preferRelativeResize="0"/>
          <p:nvPr/>
        </p:nvPicPr>
        <p:blipFill rotWithShape="1">
          <a:blip r:embed="rId3">
            <a:alphaModFix/>
          </a:blip>
          <a:srcRect/>
          <a:stretch/>
        </p:blipFill>
        <p:spPr>
          <a:xfrm>
            <a:off x="76200" y="4599986"/>
            <a:ext cx="990600" cy="618857"/>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3"/>
        <p:cNvGrpSpPr/>
        <p:nvPr/>
      </p:nvGrpSpPr>
      <p:grpSpPr>
        <a:xfrm>
          <a:off x="0" y="0"/>
          <a:ext cx="0" cy="0"/>
          <a:chOff x="0" y="0"/>
          <a:chExt cx="0" cy="0"/>
        </a:xfrm>
      </p:grpSpPr>
      <p:sp>
        <p:nvSpPr>
          <p:cNvPr id="94" name="Google Shape;94;p21"/>
          <p:cNvSpPr txBox="1">
            <a:spLocks noGrp="1"/>
          </p:cNvSpPr>
          <p:nvPr>
            <p:ph type="title"/>
          </p:nvPr>
        </p:nvSpPr>
        <p:spPr>
          <a:xfrm>
            <a:off x="426128" y="306280"/>
            <a:ext cx="8260672" cy="77957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accent5"/>
              </a:buClr>
              <a:buSzPts val="2400"/>
              <a:buFont typeface="Rockwell"/>
              <a:buNone/>
              <a:defRPr sz="2400">
                <a:solidFill>
                  <a:schemeClr val="accent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21"/>
          <p:cNvSpPr txBox="1">
            <a:spLocks noGrp="1"/>
          </p:cNvSpPr>
          <p:nvPr>
            <p:ph type="body" idx="1"/>
          </p:nvPr>
        </p:nvSpPr>
        <p:spPr>
          <a:xfrm rot="5400000">
            <a:off x="2931914" y="-1160263"/>
            <a:ext cx="3280172"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42900" algn="l">
              <a:lnSpc>
                <a:spcPct val="100000"/>
              </a:lnSpc>
              <a:spcBef>
                <a:spcPts val="360"/>
              </a:spcBef>
              <a:spcAft>
                <a:spcPts val="0"/>
              </a:spcAft>
              <a:buSzPts val="1800"/>
              <a:buChar char="•"/>
              <a:defRPr sz="1800"/>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96" name="Google Shape;96;p2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Tahoma"/>
                <a:ea typeface="Tahoma"/>
                <a:cs typeface="Tahoma"/>
                <a:sym typeface="Tahom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Tahoma"/>
                <a:ea typeface="Tahoma"/>
                <a:cs typeface="Tahoma"/>
                <a:sym typeface="Tahom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Tahoma"/>
                <a:ea typeface="Tahoma"/>
                <a:cs typeface="Tahoma"/>
                <a:sym typeface="Tahom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Tahoma"/>
                <a:ea typeface="Tahoma"/>
                <a:cs typeface="Tahoma"/>
                <a:sym typeface="Tahom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Tahoma"/>
                <a:ea typeface="Tahoma"/>
                <a:cs typeface="Tahoma"/>
                <a:sym typeface="Tahom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Tahoma"/>
                <a:ea typeface="Tahoma"/>
                <a:cs typeface="Tahoma"/>
                <a:sym typeface="Tahom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Tahoma"/>
                <a:ea typeface="Tahoma"/>
                <a:cs typeface="Tahoma"/>
                <a:sym typeface="Tahom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Tahoma"/>
                <a:ea typeface="Tahoma"/>
                <a:cs typeface="Tahoma"/>
                <a:sym typeface="Tahom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97"/>
        <p:cNvGrpSpPr/>
        <p:nvPr/>
      </p:nvGrpSpPr>
      <p:grpSpPr>
        <a:xfrm>
          <a:off x="0" y="0"/>
          <a:ext cx="0" cy="0"/>
          <a:chOff x="0" y="0"/>
          <a:chExt cx="0" cy="0"/>
        </a:xfrm>
      </p:grpSpPr>
      <p:sp>
        <p:nvSpPr>
          <p:cNvPr id="98" name="Google Shape;98;p22"/>
          <p:cNvSpPr/>
          <p:nvPr/>
        </p:nvSpPr>
        <p:spPr>
          <a:xfrm>
            <a:off x="6861702" y="171450"/>
            <a:ext cx="1859280" cy="4591976"/>
          </a:xfrm>
          <a:prstGeom prst="rect">
            <a:avLst/>
          </a:prstGeom>
          <a:solidFill>
            <a:srgbClr val="FFFFFF">
              <a:alpha val="8431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99" name="Google Shape;99;p22"/>
          <p:cNvSpPr/>
          <p:nvPr/>
        </p:nvSpPr>
        <p:spPr>
          <a:xfrm>
            <a:off x="6955226" y="263557"/>
            <a:ext cx="1672235" cy="4407763"/>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100" name="Google Shape;100;p22"/>
          <p:cNvSpPr txBox="1">
            <a:spLocks noGrp="1"/>
          </p:cNvSpPr>
          <p:nvPr>
            <p:ph type="title"/>
          </p:nvPr>
        </p:nvSpPr>
        <p:spPr>
          <a:xfrm rot="5400000">
            <a:off x="5620476" y="1724674"/>
            <a:ext cx="4341736" cy="1485531"/>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accent5"/>
              </a:buClr>
              <a:buSzPts val="2400"/>
              <a:buFont typeface="Rockwell"/>
              <a:buNone/>
              <a:defRPr sz="2400">
                <a:solidFill>
                  <a:schemeClr val="accent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22"/>
          <p:cNvSpPr txBox="1">
            <a:spLocks noGrp="1"/>
          </p:cNvSpPr>
          <p:nvPr>
            <p:ph type="body" idx="1"/>
          </p:nvPr>
        </p:nvSpPr>
        <p:spPr>
          <a:xfrm rot="5400000">
            <a:off x="1371600" y="-628649"/>
            <a:ext cx="4343401" cy="61722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42900" algn="l">
              <a:lnSpc>
                <a:spcPct val="100000"/>
              </a:lnSpc>
              <a:spcBef>
                <a:spcPts val="360"/>
              </a:spcBef>
              <a:spcAft>
                <a:spcPts val="0"/>
              </a:spcAft>
              <a:buSzPts val="1800"/>
              <a:buChar char="•"/>
              <a:defRPr sz="1800"/>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102" name="Google Shape;102;p2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Tahoma"/>
                <a:ea typeface="Tahoma"/>
                <a:cs typeface="Tahoma"/>
                <a:sym typeface="Tahom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Tahoma"/>
                <a:ea typeface="Tahoma"/>
                <a:cs typeface="Tahoma"/>
                <a:sym typeface="Tahom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Tahoma"/>
                <a:ea typeface="Tahoma"/>
                <a:cs typeface="Tahoma"/>
                <a:sym typeface="Tahom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Tahoma"/>
                <a:ea typeface="Tahoma"/>
                <a:cs typeface="Tahoma"/>
                <a:sym typeface="Tahom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Tahoma"/>
                <a:ea typeface="Tahoma"/>
                <a:cs typeface="Tahoma"/>
                <a:sym typeface="Tahom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Tahoma"/>
                <a:ea typeface="Tahoma"/>
                <a:cs typeface="Tahoma"/>
                <a:sym typeface="Tahom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Tahoma"/>
                <a:ea typeface="Tahoma"/>
                <a:cs typeface="Tahoma"/>
                <a:sym typeface="Tahom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Tahoma"/>
                <a:ea typeface="Tahoma"/>
                <a:cs typeface="Tahoma"/>
                <a:sym typeface="Tahom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t>‹#›</a:t>
            </a:fld>
            <a:endParaRPr/>
          </a:p>
        </p:txBody>
      </p:sp>
      <p:pic>
        <p:nvPicPr>
          <p:cNvPr id="103" name="Google Shape;103;p22" descr="C:\Users\M\Documents\TAAAP\taaap-trans.png"/>
          <p:cNvPicPr preferRelativeResize="0"/>
          <p:nvPr/>
        </p:nvPicPr>
        <p:blipFill rotWithShape="1">
          <a:blip r:embed="rId2">
            <a:alphaModFix/>
          </a:blip>
          <a:srcRect/>
          <a:stretch/>
        </p:blipFill>
        <p:spPr>
          <a:xfrm>
            <a:off x="76200" y="4599986"/>
            <a:ext cx="990600" cy="61885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1"/>
        <p:cNvGrpSpPr/>
        <p:nvPr/>
      </p:nvGrpSpPr>
      <p:grpSpPr>
        <a:xfrm>
          <a:off x="0" y="0"/>
          <a:ext cx="0" cy="0"/>
          <a:chOff x="0" y="0"/>
          <a:chExt cx="0" cy="0"/>
        </a:xfrm>
      </p:grpSpPr>
      <p:sp>
        <p:nvSpPr>
          <p:cNvPr id="32" name="Google Shape;32;p14"/>
          <p:cNvSpPr txBox="1">
            <a:spLocks noGrp="1"/>
          </p:cNvSpPr>
          <p:nvPr>
            <p:ph type="title"/>
          </p:nvPr>
        </p:nvSpPr>
        <p:spPr>
          <a:xfrm>
            <a:off x="426128" y="306280"/>
            <a:ext cx="8260672" cy="77957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007D36"/>
              </a:buClr>
              <a:buSzPts val="2400"/>
              <a:buFont typeface="Rockwell"/>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14"/>
          <p:cNvSpPr txBox="1">
            <a:spLocks noGrp="1"/>
          </p:cNvSpPr>
          <p:nvPr>
            <p:ph type="body" idx="1"/>
          </p:nvPr>
        </p:nvSpPr>
        <p:spPr>
          <a:xfrm>
            <a:off x="457200" y="1314451"/>
            <a:ext cx="8229600" cy="328017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42900" algn="l">
              <a:lnSpc>
                <a:spcPct val="100000"/>
              </a:lnSpc>
              <a:spcBef>
                <a:spcPts val="360"/>
              </a:spcBef>
              <a:spcAft>
                <a:spcPts val="0"/>
              </a:spcAft>
              <a:buSzPts val="1800"/>
              <a:buChar char="•"/>
              <a:defRPr sz="1800"/>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34" name="Google Shape;34;p1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Tahoma"/>
                <a:ea typeface="Tahoma"/>
                <a:cs typeface="Tahoma"/>
                <a:sym typeface="Tahom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Tahoma"/>
                <a:ea typeface="Tahoma"/>
                <a:cs typeface="Tahoma"/>
                <a:sym typeface="Tahom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Tahoma"/>
                <a:ea typeface="Tahoma"/>
                <a:cs typeface="Tahoma"/>
                <a:sym typeface="Tahom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Tahoma"/>
                <a:ea typeface="Tahoma"/>
                <a:cs typeface="Tahoma"/>
                <a:sym typeface="Tahom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Tahoma"/>
                <a:ea typeface="Tahoma"/>
                <a:cs typeface="Tahoma"/>
                <a:sym typeface="Tahom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Tahoma"/>
                <a:ea typeface="Tahoma"/>
                <a:cs typeface="Tahoma"/>
                <a:sym typeface="Tahom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Tahoma"/>
                <a:ea typeface="Tahoma"/>
                <a:cs typeface="Tahoma"/>
                <a:sym typeface="Tahom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Tahoma"/>
                <a:ea typeface="Tahoma"/>
                <a:cs typeface="Tahoma"/>
                <a:sym typeface="Tahom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t>‹#›</a:t>
            </a:fld>
            <a:endParaRPr/>
          </a:p>
        </p:txBody>
      </p:sp>
      <p:pic>
        <p:nvPicPr>
          <p:cNvPr id="35" name="Google Shape;35;p14" descr="C:\Users\M\Documents\TAAAP\taaap-trans.png"/>
          <p:cNvPicPr preferRelativeResize="0"/>
          <p:nvPr/>
        </p:nvPicPr>
        <p:blipFill rotWithShape="1">
          <a:blip r:embed="rId2">
            <a:alphaModFix/>
          </a:blip>
          <a:srcRect/>
          <a:stretch/>
        </p:blipFill>
        <p:spPr>
          <a:xfrm>
            <a:off x="76200" y="4599986"/>
            <a:ext cx="990600" cy="61885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6"/>
        <p:cNvGrpSpPr/>
        <p:nvPr/>
      </p:nvGrpSpPr>
      <p:grpSpPr>
        <a:xfrm>
          <a:off x="0" y="0"/>
          <a:ext cx="0" cy="0"/>
          <a:chOff x="0" y="0"/>
          <a:chExt cx="0" cy="0"/>
        </a:xfrm>
      </p:grpSpPr>
      <p:sp>
        <p:nvSpPr>
          <p:cNvPr id="37" name="Google Shape;37;g16ebda6ffb6_0_97"/>
          <p:cNvSpPr txBox="1">
            <a:spLocks noGrp="1"/>
          </p:cNvSpPr>
          <p:nvPr>
            <p:ph type="title"/>
          </p:nvPr>
        </p:nvSpPr>
        <p:spPr>
          <a:xfrm>
            <a:off x="311700" y="136025"/>
            <a:ext cx="8520600" cy="9699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SzPts val="2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g16ebda6ffb6_0_97"/>
          <p:cNvSpPr txBox="1">
            <a:spLocks noGrp="1"/>
          </p:cNvSpPr>
          <p:nvPr>
            <p:ph type="body" idx="1"/>
          </p:nvPr>
        </p:nvSpPr>
        <p:spPr>
          <a:xfrm>
            <a:off x="311700" y="1105925"/>
            <a:ext cx="8520600" cy="30999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360"/>
              </a:spcBef>
              <a:spcAft>
                <a:spcPts val="0"/>
              </a:spcAft>
              <a:buSzPts val="1800"/>
              <a:buChar char="•"/>
              <a:defRPr/>
            </a:lvl2pPr>
            <a:lvl3pPr marL="1371600" lvl="2" indent="-342900" algn="l">
              <a:lnSpc>
                <a:spcPct val="100000"/>
              </a:lnSpc>
              <a:spcBef>
                <a:spcPts val="360"/>
              </a:spcBef>
              <a:spcAft>
                <a:spcPts val="0"/>
              </a:spcAft>
              <a:buSzPts val="1800"/>
              <a:buChar char="•"/>
              <a:defRPr/>
            </a:lvl3pPr>
            <a:lvl4pPr marL="1828800" lvl="3" indent="-330200" algn="l">
              <a:lnSpc>
                <a:spcPct val="100000"/>
              </a:lnSpc>
              <a:spcBef>
                <a:spcPts val="320"/>
              </a:spcBef>
              <a:spcAft>
                <a:spcPts val="0"/>
              </a:spcAft>
              <a:buSzPts val="1600"/>
              <a:buChar char="•"/>
              <a:defRPr/>
            </a:lvl4pPr>
            <a:lvl5pPr marL="2286000" lvl="4" indent="-330200" algn="l">
              <a:lnSpc>
                <a:spcPct val="100000"/>
              </a:lnSpc>
              <a:spcBef>
                <a:spcPts val="320"/>
              </a:spcBef>
              <a:spcAft>
                <a:spcPts val="0"/>
              </a:spcAft>
              <a:buSzPts val="1600"/>
              <a:buChar char="•"/>
              <a:defRPr/>
            </a:lvl5pPr>
            <a:lvl6pPr marL="2743200" lvl="5" indent="-317500" algn="l">
              <a:lnSpc>
                <a:spcPct val="100000"/>
              </a:lnSpc>
              <a:spcBef>
                <a:spcPts val="280"/>
              </a:spcBef>
              <a:spcAft>
                <a:spcPts val="0"/>
              </a:spcAft>
              <a:buSzPts val="1400"/>
              <a:buChar char="•"/>
              <a:defRPr/>
            </a:lvl6pPr>
            <a:lvl7pPr marL="3200400" lvl="6" indent="-317500" algn="l">
              <a:lnSpc>
                <a:spcPct val="100000"/>
              </a:lnSpc>
              <a:spcBef>
                <a:spcPts val="280"/>
              </a:spcBef>
              <a:spcAft>
                <a:spcPts val="0"/>
              </a:spcAft>
              <a:buSzPts val="1400"/>
              <a:buChar char="•"/>
              <a:defRPr/>
            </a:lvl7pPr>
            <a:lvl8pPr marL="3657600" lvl="7" indent="-317500" algn="l">
              <a:lnSpc>
                <a:spcPct val="100000"/>
              </a:lnSpc>
              <a:spcBef>
                <a:spcPts val="280"/>
              </a:spcBef>
              <a:spcAft>
                <a:spcPts val="0"/>
              </a:spcAft>
              <a:buSzPts val="1400"/>
              <a:buChar char="•"/>
              <a:defRPr/>
            </a:lvl8pPr>
            <a:lvl9pPr marL="4114800" lvl="8" indent="-317500" algn="l">
              <a:lnSpc>
                <a:spcPct val="100000"/>
              </a:lnSpc>
              <a:spcBef>
                <a:spcPts val="280"/>
              </a:spcBef>
              <a:spcAft>
                <a:spcPts val="0"/>
              </a:spcAft>
              <a:buSzPts val="1400"/>
              <a:buChar char="•"/>
              <a:defRPr/>
            </a:lvl9pPr>
          </a:lstStyle>
          <a:p>
            <a:endParaRPr/>
          </a:p>
        </p:txBody>
      </p:sp>
      <p:sp>
        <p:nvSpPr>
          <p:cNvPr id="39" name="Google Shape;39;g16ebda6ffb6_0_97"/>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Tahoma"/>
                <a:ea typeface="Tahoma"/>
                <a:cs typeface="Tahoma"/>
                <a:sym typeface="Tahom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Tahoma"/>
                <a:ea typeface="Tahoma"/>
                <a:cs typeface="Tahoma"/>
                <a:sym typeface="Tahom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Tahoma"/>
                <a:ea typeface="Tahoma"/>
                <a:cs typeface="Tahoma"/>
                <a:sym typeface="Tahom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Tahoma"/>
                <a:ea typeface="Tahoma"/>
                <a:cs typeface="Tahoma"/>
                <a:sym typeface="Tahom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Tahoma"/>
                <a:ea typeface="Tahoma"/>
                <a:cs typeface="Tahoma"/>
                <a:sym typeface="Tahom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Tahoma"/>
                <a:ea typeface="Tahoma"/>
                <a:cs typeface="Tahoma"/>
                <a:sym typeface="Tahom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Tahoma"/>
                <a:ea typeface="Tahoma"/>
                <a:cs typeface="Tahoma"/>
                <a:sym typeface="Tahom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Tahoma"/>
                <a:ea typeface="Tahoma"/>
                <a:cs typeface="Tahoma"/>
                <a:sym typeface="Tahom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40"/>
        <p:cNvGrpSpPr/>
        <p:nvPr/>
      </p:nvGrpSpPr>
      <p:grpSpPr>
        <a:xfrm>
          <a:off x="0" y="0"/>
          <a:ext cx="0" cy="0"/>
          <a:chOff x="0" y="0"/>
          <a:chExt cx="0" cy="0"/>
        </a:xfrm>
      </p:grpSpPr>
      <p:sp>
        <p:nvSpPr>
          <p:cNvPr id="41" name="Google Shape;41;p13"/>
          <p:cNvSpPr/>
          <p:nvPr/>
        </p:nvSpPr>
        <p:spPr>
          <a:xfrm>
            <a:off x="0" y="0"/>
            <a:ext cx="9144000" cy="51435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42" name="Google Shape;42;p13"/>
          <p:cNvSpPr/>
          <p:nvPr/>
        </p:nvSpPr>
        <p:spPr>
          <a:xfrm>
            <a:off x="91440" y="76200"/>
            <a:ext cx="8961120" cy="4998720"/>
          </a:xfrm>
          <a:prstGeom prst="roundRect">
            <a:avLst>
              <a:gd name="adj" fmla="val 1735"/>
            </a:avLst>
          </a:prstGeom>
          <a:blipFill rotWithShape="1">
            <a:blip r:embed="rId2">
              <a:alphaModFix/>
            </a:blip>
            <a:tile tx="0" ty="0" sx="100000" sy="100000" flip="none" algn="tl"/>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43" name="Google Shape;43;p13"/>
          <p:cNvSpPr/>
          <p:nvPr/>
        </p:nvSpPr>
        <p:spPr>
          <a:xfrm>
            <a:off x="451976" y="2209800"/>
            <a:ext cx="8265160" cy="1847850"/>
          </a:xfrm>
          <a:prstGeom prst="rect">
            <a:avLst/>
          </a:prstGeom>
          <a:solidFill>
            <a:srgbClr val="FFFFFF">
              <a:alpha val="82352"/>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44" name="Google Shape;44;p13"/>
          <p:cNvSpPr/>
          <p:nvPr/>
        </p:nvSpPr>
        <p:spPr>
          <a:xfrm>
            <a:off x="567656" y="2286001"/>
            <a:ext cx="8033800" cy="1684019"/>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45" name="Google Shape;45;p1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Tahoma"/>
                <a:ea typeface="Tahoma"/>
                <a:cs typeface="Tahoma"/>
                <a:sym typeface="Tahom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Tahoma"/>
                <a:ea typeface="Tahoma"/>
                <a:cs typeface="Tahoma"/>
                <a:sym typeface="Tahom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Tahoma"/>
                <a:ea typeface="Tahoma"/>
                <a:cs typeface="Tahoma"/>
                <a:sym typeface="Tahom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Tahoma"/>
                <a:ea typeface="Tahoma"/>
                <a:cs typeface="Tahoma"/>
                <a:sym typeface="Tahom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Tahoma"/>
                <a:ea typeface="Tahoma"/>
                <a:cs typeface="Tahoma"/>
                <a:sym typeface="Tahom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Tahoma"/>
                <a:ea typeface="Tahoma"/>
                <a:cs typeface="Tahoma"/>
                <a:sym typeface="Tahom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Tahoma"/>
                <a:ea typeface="Tahoma"/>
                <a:cs typeface="Tahoma"/>
                <a:sym typeface="Tahom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Tahoma"/>
                <a:ea typeface="Tahoma"/>
                <a:cs typeface="Tahoma"/>
                <a:sym typeface="Tahom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t>‹#›</a:t>
            </a:fld>
            <a:endParaRPr/>
          </a:p>
        </p:txBody>
      </p:sp>
      <p:sp>
        <p:nvSpPr>
          <p:cNvPr id="46" name="Google Shape;46;p13"/>
          <p:cNvSpPr txBox="1">
            <a:spLocks noGrp="1"/>
          </p:cNvSpPr>
          <p:nvPr>
            <p:ph type="title"/>
          </p:nvPr>
        </p:nvSpPr>
        <p:spPr>
          <a:xfrm>
            <a:off x="736456" y="2400300"/>
            <a:ext cx="7696200" cy="971551"/>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Clr>
                <a:srgbClr val="40003F"/>
              </a:buClr>
              <a:buSzPts val="3200"/>
              <a:buFont typeface="Rockwell"/>
              <a:buNone/>
              <a:defRPr sz="3200" cap="none">
                <a:solidFill>
                  <a:srgbClr val="40003F"/>
                </a:solidFill>
                <a:latin typeface="Rockwell"/>
                <a:ea typeface="Rockwell"/>
                <a:cs typeface="Rockwell"/>
                <a:sym typeface="Rockwe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3"/>
          <p:cNvSpPr/>
          <p:nvPr/>
        </p:nvSpPr>
        <p:spPr>
          <a:xfrm>
            <a:off x="675496" y="3406141"/>
            <a:ext cx="7818120" cy="498275"/>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48" name="Google Shape;48;p13"/>
          <p:cNvSpPr txBox="1">
            <a:spLocks noGrp="1"/>
          </p:cNvSpPr>
          <p:nvPr>
            <p:ph type="body" idx="1"/>
          </p:nvPr>
        </p:nvSpPr>
        <p:spPr>
          <a:xfrm>
            <a:off x="736456" y="3455633"/>
            <a:ext cx="7696200" cy="392837"/>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400"/>
              </a:spcBef>
              <a:spcAft>
                <a:spcPts val="0"/>
              </a:spcAft>
              <a:buSzPts val="2000"/>
              <a:buNone/>
              <a:defRPr sz="2000" cap="none">
                <a:solidFill>
                  <a:srgbClr val="FFFFFF"/>
                </a:solidFill>
              </a:defRPr>
            </a:lvl1pPr>
            <a:lvl2pPr marL="914400" lvl="1" indent="-228600" algn="l">
              <a:lnSpc>
                <a:spcPct val="100000"/>
              </a:lnSpc>
              <a:spcBef>
                <a:spcPts val="360"/>
              </a:spcBef>
              <a:spcAft>
                <a:spcPts val="0"/>
              </a:spcAft>
              <a:buSzPts val="1800"/>
              <a:buNone/>
              <a:defRPr sz="1800">
                <a:solidFill>
                  <a:srgbClr val="888888"/>
                </a:solidFill>
              </a:defRPr>
            </a:lvl2pPr>
            <a:lvl3pPr marL="1371600" lvl="2" indent="-228600" algn="l">
              <a:lnSpc>
                <a:spcPct val="100000"/>
              </a:lnSpc>
              <a:spcBef>
                <a:spcPts val="320"/>
              </a:spcBef>
              <a:spcAft>
                <a:spcPts val="0"/>
              </a:spcAft>
              <a:buSzPts val="1600"/>
              <a:buNone/>
              <a:defRPr sz="1600">
                <a:solidFill>
                  <a:srgbClr val="888888"/>
                </a:solidFill>
              </a:defRPr>
            </a:lvl3pPr>
            <a:lvl4pPr marL="1828800" lvl="3" indent="-228600" algn="l">
              <a:lnSpc>
                <a:spcPct val="100000"/>
              </a:lnSpc>
              <a:spcBef>
                <a:spcPts val="280"/>
              </a:spcBef>
              <a:spcAft>
                <a:spcPts val="0"/>
              </a:spcAft>
              <a:buSzPts val="1400"/>
              <a:buNone/>
              <a:defRPr sz="1400">
                <a:solidFill>
                  <a:srgbClr val="888888"/>
                </a:solidFill>
              </a:defRPr>
            </a:lvl4pPr>
            <a:lvl5pPr marL="2286000" lvl="4" indent="-228600" algn="l">
              <a:lnSpc>
                <a:spcPct val="100000"/>
              </a:lnSpc>
              <a:spcBef>
                <a:spcPts val="280"/>
              </a:spcBef>
              <a:spcAft>
                <a:spcPts val="0"/>
              </a:spcAft>
              <a:buSzPts val="1400"/>
              <a:buNone/>
              <a:defRPr sz="1400">
                <a:solidFill>
                  <a:srgbClr val="888888"/>
                </a:solidFill>
              </a:defRPr>
            </a:lvl5pPr>
            <a:lvl6pPr marL="2743200" lvl="5" indent="-228600" algn="l">
              <a:lnSpc>
                <a:spcPct val="100000"/>
              </a:lnSpc>
              <a:spcBef>
                <a:spcPts val="280"/>
              </a:spcBef>
              <a:spcAft>
                <a:spcPts val="0"/>
              </a:spcAft>
              <a:buSzPts val="1400"/>
              <a:buNone/>
              <a:defRPr sz="1400">
                <a:solidFill>
                  <a:srgbClr val="888888"/>
                </a:solidFill>
              </a:defRPr>
            </a:lvl6pPr>
            <a:lvl7pPr marL="3200400" lvl="6" indent="-228600" algn="l">
              <a:lnSpc>
                <a:spcPct val="100000"/>
              </a:lnSpc>
              <a:spcBef>
                <a:spcPts val="280"/>
              </a:spcBef>
              <a:spcAft>
                <a:spcPts val="0"/>
              </a:spcAft>
              <a:buSzPts val="1400"/>
              <a:buNone/>
              <a:defRPr sz="1400">
                <a:solidFill>
                  <a:srgbClr val="888888"/>
                </a:solidFill>
              </a:defRPr>
            </a:lvl7pPr>
            <a:lvl8pPr marL="3657600" lvl="7" indent="-228600" algn="l">
              <a:lnSpc>
                <a:spcPct val="100000"/>
              </a:lnSpc>
              <a:spcBef>
                <a:spcPts val="280"/>
              </a:spcBef>
              <a:spcAft>
                <a:spcPts val="0"/>
              </a:spcAft>
              <a:buSzPts val="1400"/>
              <a:buNone/>
              <a:defRPr sz="1400">
                <a:solidFill>
                  <a:srgbClr val="888888"/>
                </a:solidFill>
              </a:defRPr>
            </a:lvl8pPr>
            <a:lvl9pPr marL="4114800" lvl="8" indent="-228600" algn="l">
              <a:lnSpc>
                <a:spcPct val="100000"/>
              </a:lnSpc>
              <a:spcBef>
                <a:spcPts val="280"/>
              </a:spcBef>
              <a:spcAft>
                <a:spcPts val="0"/>
              </a:spcAft>
              <a:buSzPts val="1400"/>
              <a:buNone/>
              <a:defRPr sz="1400">
                <a:solidFill>
                  <a:srgbClr val="888888"/>
                </a:solidFill>
              </a:defRPr>
            </a:lvl9pPr>
          </a:lstStyle>
          <a:p>
            <a:endParaRPr/>
          </a:p>
        </p:txBody>
      </p:sp>
      <p:sp>
        <p:nvSpPr>
          <p:cNvPr id="49" name="Google Shape;49;p13"/>
          <p:cNvSpPr/>
          <p:nvPr/>
        </p:nvSpPr>
        <p:spPr>
          <a:xfrm>
            <a:off x="675758" y="2343150"/>
            <a:ext cx="7817599" cy="1558290"/>
          </a:xfrm>
          <a:prstGeom prst="rect">
            <a:avLst/>
          </a:prstGeom>
          <a:noFill/>
          <a:ln w="9525" cap="flat" cmpd="dbl">
            <a:solidFill>
              <a:srgbClr val="60005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pic>
        <p:nvPicPr>
          <p:cNvPr id="50" name="Google Shape;50;p13" descr="C:\Users\M\Documents\TAAAP\taaap-trans.png"/>
          <p:cNvPicPr preferRelativeResize="0"/>
          <p:nvPr/>
        </p:nvPicPr>
        <p:blipFill rotWithShape="1">
          <a:blip r:embed="rId3">
            <a:alphaModFix/>
          </a:blip>
          <a:srcRect/>
          <a:stretch/>
        </p:blipFill>
        <p:spPr>
          <a:xfrm>
            <a:off x="76200" y="4599986"/>
            <a:ext cx="990600" cy="618857"/>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51"/>
        <p:cNvGrpSpPr/>
        <p:nvPr/>
      </p:nvGrpSpPr>
      <p:grpSpPr>
        <a:xfrm>
          <a:off x="0" y="0"/>
          <a:ext cx="0" cy="0"/>
          <a:chOff x="0" y="0"/>
          <a:chExt cx="0" cy="0"/>
        </a:xfrm>
      </p:grpSpPr>
      <p:sp>
        <p:nvSpPr>
          <p:cNvPr id="52" name="Google Shape;52;p15"/>
          <p:cNvSpPr/>
          <p:nvPr/>
        </p:nvSpPr>
        <p:spPr>
          <a:xfrm>
            <a:off x="0" y="0"/>
            <a:ext cx="9144000" cy="51435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53" name="Google Shape;53;p15"/>
          <p:cNvSpPr/>
          <p:nvPr/>
        </p:nvSpPr>
        <p:spPr>
          <a:xfrm>
            <a:off x="91440" y="76200"/>
            <a:ext cx="8961120" cy="4998720"/>
          </a:xfrm>
          <a:prstGeom prst="roundRect">
            <a:avLst>
              <a:gd name="adj" fmla="val 1735"/>
            </a:avLst>
          </a:prstGeom>
          <a:blipFill rotWithShape="1">
            <a:blip r:embed="rId2">
              <a:alphaModFix/>
            </a:blip>
            <a:tile tx="0" ty="0" sx="100000" sy="100000" flip="none" algn="tl"/>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54" name="Google Shape;54;p15"/>
          <p:cNvSpPr txBox="1">
            <a:spLocks noGrp="1"/>
          </p:cNvSpPr>
          <p:nvPr>
            <p:ph type="body" idx="1"/>
          </p:nvPr>
        </p:nvSpPr>
        <p:spPr>
          <a:xfrm>
            <a:off x="3886200" y="514350"/>
            <a:ext cx="4572000" cy="394335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42900" algn="l">
              <a:lnSpc>
                <a:spcPct val="100000"/>
              </a:lnSpc>
              <a:spcBef>
                <a:spcPts val="360"/>
              </a:spcBef>
              <a:spcAft>
                <a:spcPts val="0"/>
              </a:spcAft>
              <a:buSzPts val="1800"/>
              <a:buChar char="•"/>
              <a:defRPr sz="1800"/>
            </a:lvl2pPr>
            <a:lvl3pPr marL="1371600" lvl="2" indent="-342900" algn="l">
              <a:lnSpc>
                <a:spcPct val="100000"/>
              </a:lnSpc>
              <a:spcBef>
                <a:spcPts val="360"/>
              </a:spcBef>
              <a:spcAft>
                <a:spcPts val="0"/>
              </a:spcAft>
              <a:buSzPts val="1800"/>
              <a:buChar char="•"/>
              <a:defRPr sz="1800"/>
            </a:lvl3pPr>
            <a:lvl4pPr marL="1828800" lvl="3" indent="-330200" algn="l">
              <a:lnSpc>
                <a:spcPct val="100000"/>
              </a:lnSpc>
              <a:spcBef>
                <a:spcPts val="320"/>
              </a:spcBef>
              <a:spcAft>
                <a:spcPts val="0"/>
              </a:spcAft>
              <a:buSzPts val="1600"/>
              <a:buChar char="•"/>
              <a:defRPr sz="1600"/>
            </a:lvl4pPr>
            <a:lvl5pPr marL="2286000" lvl="4" indent="-330200" algn="l">
              <a:lnSpc>
                <a:spcPct val="100000"/>
              </a:lnSpc>
              <a:spcBef>
                <a:spcPts val="320"/>
              </a:spcBef>
              <a:spcAft>
                <a:spcPts val="0"/>
              </a:spcAft>
              <a:buSzPts val="1600"/>
              <a:buChar char="•"/>
              <a:defRPr sz="1600"/>
            </a:lvl5pPr>
            <a:lvl6pPr marL="2743200" lvl="5" indent="-355600" algn="l">
              <a:lnSpc>
                <a:spcPct val="100000"/>
              </a:lnSpc>
              <a:spcBef>
                <a:spcPts val="400"/>
              </a:spcBef>
              <a:spcAft>
                <a:spcPts val="0"/>
              </a:spcAft>
              <a:buSzPts val="2000"/>
              <a:buChar char="•"/>
              <a:defRPr sz="2000"/>
            </a:lvl6pPr>
            <a:lvl7pPr marL="3200400" lvl="6" indent="-355600" algn="l">
              <a:lnSpc>
                <a:spcPct val="100000"/>
              </a:lnSpc>
              <a:spcBef>
                <a:spcPts val="400"/>
              </a:spcBef>
              <a:spcAft>
                <a:spcPts val="0"/>
              </a:spcAft>
              <a:buSzPts val="2000"/>
              <a:buChar char="•"/>
              <a:defRPr sz="2000"/>
            </a:lvl7pPr>
            <a:lvl8pPr marL="3657600" lvl="7" indent="-355600" algn="l">
              <a:lnSpc>
                <a:spcPct val="100000"/>
              </a:lnSpc>
              <a:spcBef>
                <a:spcPts val="400"/>
              </a:spcBef>
              <a:spcAft>
                <a:spcPts val="0"/>
              </a:spcAft>
              <a:buSzPts val="2000"/>
              <a:buChar char="•"/>
              <a:defRPr sz="2000"/>
            </a:lvl8pPr>
            <a:lvl9pPr marL="4114800" lvl="8" indent="-355600" algn="l">
              <a:lnSpc>
                <a:spcPct val="100000"/>
              </a:lnSpc>
              <a:spcBef>
                <a:spcPts val="400"/>
              </a:spcBef>
              <a:spcAft>
                <a:spcPts val="0"/>
              </a:spcAft>
              <a:buSzPts val="2000"/>
              <a:buChar char="•"/>
              <a:defRPr sz="2000"/>
            </a:lvl9pPr>
          </a:lstStyle>
          <a:p>
            <a:endParaRPr/>
          </a:p>
        </p:txBody>
      </p:sp>
      <p:sp>
        <p:nvSpPr>
          <p:cNvPr id="55" name="Google Shape;55;p15"/>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Tahoma"/>
                <a:ea typeface="Tahoma"/>
                <a:cs typeface="Tahoma"/>
                <a:sym typeface="Tahom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Tahoma"/>
                <a:ea typeface="Tahoma"/>
                <a:cs typeface="Tahoma"/>
                <a:sym typeface="Tahom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Tahoma"/>
                <a:ea typeface="Tahoma"/>
                <a:cs typeface="Tahoma"/>
                <a:sym typeface="Tahom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Tahoma"/>
                <a:ea typeface="Tahoma"/>
                <a:cs typeface="Tahoma"/>
                <a:sym typeface="Tahom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Tahoma"/>
                <a:ea typeface="Tahoma"/>
                <a:cs typeface="Tahoma"/>
                <a:sym typeface="Tahom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Tahoma"/>
                <a:ea typeface="Tahoma"/>
                <a:cs typeface="Tahoma"/>
                <a:sym typeface="Tahom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Tahoma"/>
                <a:ea typeface="Tahoma"/>
                <a:cs typeface="Tahoma"/>
                <a:sym typeface="Tahom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Tahoma"/>
                <a:ea typeface="Tahoma"/>
                <a:cs typeface="Tahoma"/>
                <a:sym typeface="Tahom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t>‹#›</a:t>
            </a:fld>
            <a:endParaRPr/>
          </a:p>
        </p:txBody>
      </p:sp>
      <p:sp>
        <p:nvSpPr>
          <p:cNvPr id="56" name="Google Shape;56;p15"/>
          <p:cNvSpPr/>
          <p:nvPr/>
        </p:nvSpPr>
        <p:spPr>
          <a:xfrm>
            <a:off x="560034" y="1129284"/>
            <a:ext cx="2716566" cy="2642616"/>
          </a:xfrm>
          <a:prstGeom prst="rect">
            <a:avLst/>
          </a:prstGeom>
          <a:solidFill>
            <a:srgbClr val="FFFFFF">
              <a:alpha val="82352"/>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57" name="Google Shape;57;p15"/>
          <p:cNvSpPr/>
          <p:nvPr/>
        </p:nvSpPr>
        <p:spPr>
          <a:xfrm>
            <a:off x="676690" y="1231854"/>
            <a:ext cx="2483254" cy="2425746"/>
          </a:xfrm>
          <a:prstGeom prst="rect">
            <a:avLst/>
          </a:prstGeom>
          <a:solidFill>
            <a:srgbClr val="FFFFFF"/>
          </a:solidFill>
          <a:ln w="9525" cap="flat" cmpd="dbl">
            <a:solidFill>
              <a:srgbClr val="60005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58" name="Google Shape;58;p15"/>
          <p:cNvSpPr txBox="1">
            <a:spLocks noGrp="1"/>
          </p:cNvSpPr>
          <p:nvPr>
            <p:ph type="body" idx="2"/>
          </p:nvPr>
        </p:nvSpPr>
        <p:spPr>
          <a:xfrm>
            <a:off x="769000" y="2228850"/>
            <a:ext cx="2298634" cy="131445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400"/>
              </a:spcBef>
              <a:spcAft>
                <a:spcPts val="0"/>
              </a:spcAft>
              <a:buSzPts val="1400"/>
              <a:buNone/>
              <a:defRPr sz="1400">
                <a:solidFill>
                  <a:srgbClr val="40003F"/>
                </a:solidFill>
              </a:defRPr>
            </a:lvl1pPr>
            <a:lvl2pPr marL="914400" lvl="1" indent="-228600" algn="l">
              <a:lnSpc>
                <a:spcPct val="100000"/>
              </a:lnSpc>
              <a:spcBef>
                <a:spcPts val="240"/>
              </a:spcBef>
              <a:spcAft>
                <a:spcPts val="0"/>
              </a:spcAft>
              <a:buSzPts val="1200"/>
              <a:buNone/>
              <a:defRPr sz="1200"/>
            </a:lvl2pPr>
            <a:lvl3pPr marL="1371600" lvl="2" indent="-228600" algn="l">
              <a:lnSpc>
                <a:spcPct val="100000"/>
              </a:lnSpc>
              <a:spcBef>
                <a:spcPts val="200"/>
              </a:spcBef>
              <a:spcAft>
                <a:spcPts val="0"/>
              </a:spcAft>
              <a:buSzPts val="1000"/>
              <a:buNone/>
              <a:defRPr sz="1000"/>
            </a:lvl3pPr>
            <a:lvl4pPr marL="1828800" lvl="3" indent="-228600" algn="l">
              <a:lnSpc>
                <a:spcPct val="100000"/>
              </a:lnSpc>
              <a:spcBef>
                <a:spcPts val="180"/>
              </a:spcBef>
              <a:spcAft>
                <a:spcPts val="0"/>
              </a:spcAft>
              <a:buSzPts val="900"/>
              <a:buNone/>
              <a:defRPr sz="900"/>
            </a:lvl4pPr>
            <a:lvl5pPr marL="2286000" lvl="4" indent="-228600" algn="l">
              <a:lnSpc>
                <a:spcPct val="100000"/>
              </a:lnSpc>
              <a:spcBef>
                <a:spcPts val="180"/>
              </a:spcBef>
              <a:spcAft>
                <a:spcPts val="0"/>
              </a:spcAft>
              <a:buSzPts val="900"/>
              <a:buNone/>
              <a:defRPr sz="900"/>
            </a:lvl5pPr>
            <a:lvl6pPr marL="2743200" lvl="5" indent="-228600" algn="l">
              <a:lnSpc>
                <a:spcPct val="100000"/>
              </a:lnSpc>
              <a:spcBef>
                <a:spcPts val="180"/>
              </a:spcBef>
              <a:spcAft>
                <a:spcPts val="0"/>
              </a:spcAft>
              <a:buSzPts val="900"/>
              <a:buNone/>
              <a:defRPr sz="900"/>
            </a:lvl6pPr>
            <a:lvl7pPr marL="3200400" lvl="6" indent="-228600" algn="l">
              <a:lnSpc>
                <a:spcPct val="100000"/>
              </a:lnSpc>
              <a:spcBef>
                <a:spcPts val="180"/>
              </a:spcBef>
              <a:spcAft>
                <a:spcPts val="0"/>
              </a:spcAft>
              <a:buSzPts val="900"/>
              <a:buNone/>
              <a:defRPr sz="900"/>
            </a:lvl7pPr>
            <a:lvl8pPr marL="3657600" lvl="7" indent="-228600" algn="l">
              <a:lnSpc>
                <a:spcPct val="100000"/>
              </a:lnSpc>
              <a:spcBef>
                <a:spcPts val="180"/>
              </a:spcBef>
              <a:spcAft>
                <a:spcPts val="0"/>
              </a:spcAft>
              <a:buSzPts val="900"/>
              <a:buNone/>
              <a:defRPr sz="900"/>
            </a:lvl8pPr>
            <a:lvl9pPr marL="4114800" lvl="8" indent="-228600" algn="l">
              <a:lnSpc>
                <a:spcPct val="100000"/>
              </a:lnSpc>
              <a:spcBef>
                <a:spcPts val="180"/>
              </a:spcBef>
              <a:spcAft>
                <a:spcPts val="0"/>
              </a:spcAft>
              <a:buSzPts val="900"/>
              <a:buNone/>
              <a:defRPr sz="900"/>
            </a:lvl9pPr>
          </a:lstStyle>
          <a:p>
            <a:endParaRPr/>
          </a:p>
        </p:txBody>
      </p:sp>
      <p:sp>
        <p:nvSpPr>
          <p:cNvPr id="59" name="Google Shape;59;p15"/>
          <p:cNvSpPr txBox="1">
            <a:spLocks noGrp="1"/>
          </p:cNvSpPr>
          <p:nvPr>
            <p:ph type="title"/>
          </p:nvPr>
        </p:nvSpPr>
        <p:spPr>
          <a:xfrm>
            <a:off x="769000" y="1300734"/>
            <a:ext cx="2298634" cy="893715"/>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60005E"/>
              </a:buClr>
              <a:buSzPts val="2000"/>
              <a:buFont typeface="Rockwell"/>
              <a:buNone/>
              <a:defRPr sz="2000" b="0">
                <a:solidFill>
                  <a:srgbClr val="60005E"/>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60" name="Google Shape;60;p15" descr="C:\Users\M\Documents\TAAAP\taaap-trans.png"/>
          <p:cNvPicPr preferRelativeResize="0"/>
          <p:nvPr/>
        </p:nvPicPr>
        <p:blipFill rotWithShape="1">
          <a:blip r:embed="rId3">
            <a:alphaModFix/>
          </a:blip>
          <a:srcRect/>
          <a:stretch/>
        </p:blipFill>
        <p:spPr>
          <a:xfrm>
            <a:off x="76200" y="4599986"/>
            <a:ext cx="990600" cy="618857"/>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1"/>
        <p:cNvGrpSpPr/>
        <p:nvPr/>
      </p:nvGrpSpPr>
      <p:grpSpPr>
        <a:xfrm>
          <a:off x="0" y="0"/>
          <a:ext cx="0" cy="0"/>
          <a:chOff x="0" y="0"/>
          <a:chExt cx="0" cy="0"/>
        </a:xfrm>
      </p:grpSpPr>
      <p:sp>
        <p:nvSpPr>
          <p:cNvPr id="62" name="Google Shape;62;p16"/>
          <p:cNvSpPr txBox="1">
            <a:spLocks noGrp="1"/>
          </p:cNvSpPr>
          <p:nvPr>
            <p:ph type="title"/>
          </p:nvPr>
        </p:nvSpPr>
        <p:spPr>
          <a:xfrm>
            <a:off x="426128" y="306280"/>
            <a:ext cx="8260672" cy="77957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6FBF39"/>
              </a:buClr>
              <a:buSzPts val="2400"/>
              <a:buFont typeface="Rockwell"/>
              <a:buNone/>
              <a:defRPr sz="2400">
                <a:solidFill>
                  <a:srgbClr val="6FBF3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6"/>
          <p:cNvSpPr txBox="1">
            <a:spLocks noGrp="1"/>
          </p:cNvSpPr>
          <p:nvPr>
            <p:ph type="body" idx="1"/>
          </p:nvPr>
        </p:nvSpPr>
        <p:spPr>
          <a:xfrm>
            <a:off x="426128" y="1289303"/>
            <a:ext cx="4038600" cy="3305556"/>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42900" algn="l">
              <a:lnSpc>
                <a:spcPct val="100000"/>
              </a:lnSpc>
              <a:spcBef>
                <a:spcPts val="360"/>
              </a:spcBef>
              <a:spcAft>
                <a:spcPts val="0"/>
              </a:spcAft>
              <a:buSzPts val="1800"/>
              <a:buChar char="•"/>
              <a:defRPr sz="1800"/>
            </a:lvl2pPr>
            <a:lvl3pPr marL="1371600" lvl="2" indent="-330200" algn="l">
              <a:lnSpc>
                <a:spcPct val="100000"/>
              </a:lnSpc>
              <a:spcBef>
                <a:spcPts val="320"/>
              </a:spcBef>
              <a:spcAft>
                <a:spcPts val="0"/>
              </a:spcAft>
              <a:buSzPts val="1600"/>
              <a:buChar char="•"/>
              <a:defRPr sz="1600"/>
            </a:lvl3pPr>
            <a:lvl4pPr marL="1828800" lvl="3" indent="-317500" algn="l">
              <a:lnSpc>
                <a:spcPct val="100000"/>
              </a:lnSpc>
              <a:spcBef>
                <a:spcPts val="280"/>
              </a:spcBef>
              <a:spcAft>
                <a:spcPts val="0"/>
              </a:spcAft>
              <a:buSzPts val="1400"/>
              <a:buChar char="•"/>
              <a:defRPr sz="1400"/>
            </a:lvl4pPr>
            <a:lvl5pPr marL="2286000" lvl="4" indent="-317500" algn="l">
              <a:lnSpc>
                <a:spcPct val="100000"/>
              </a:lnSpc>
              <a:spcBef>
                <a:spcPts val="280"/>
              </a:spcBef>
              <a:spcAft>
                <a:spcPts val="0"/>
              </a:spcAft>
              <a:buSzPts val="1400"/>
              <a:buChar char="•"/>
              <a:defRPr sz="1400"/>
            </a:lvl5pPr>
            <a:lvl6pPr marL="2743200" lvl="5" indent="-342900" algn="l">
              <a:lnSpc>
                <a:spcPct val="100000"/>
              </a:lnSpc>
              <a:spcBef>
                <a:spcPts val="360"/>
              </a:spcBef>
              <a:spcAft>
                <a:spcPts val="0"/>
              </a:spcAft>
              <a:buSzPts val="1800"/>
              <a:buChar char="•"/>
              <a:defRPr sz="1800"/>
            </a:lvl6pPr>
            <a:lvl7pPr marL="3200400" lvl="6" indent="-342900" algn="l">
              <a:lnSpc>
                <a:spcPct val="100000"/>
              </a:lnSpc>
              <a:spcBef>
                <a:spcPts val="360"/>
              </a:spcBef>
              <a:spcAft>
                <a:spcPts val="0"/>
              </a:spcAft>
              <a:buSzPts val="1800"/>
              <a:buChar char="•"/>
              <a:defRPr sz="1800"/>
            </a:lvl7pPr>
            <a:lvl8pPr marL="3657600" lvl="7" indent="-342900" algn="l">
              <a:lnSpc>
                <a:spcPct val="100000"/>
              </a:lnSpc>
              <a:spcBef>
                <a:spcPts val="360"/>
              </a:spcBef>
              <a:spcAft>
                <a:spcPts val="0"/>
              </a:spcAft>
              <a:buSzPts val="1800"/>
              <a:buChar char="•"/>
              <a:defRPr sz="1800"/>
            </a:lvl8pPr>
            <a:lvl9pPr marL="4114800" lvl="8" indent="-342900" algn="l">
              <a:lnSpc>
                <a:spcPct val="100000"/>
              </a:lnSpc>
              <a:spcBef>
                <a:spcPts val="360"/>
              </a:spcBef>
              <a:spcAft>
                <a:spcPts val="0"/>
              </a:spcAft>
              <a:buSzPts val="1800"/>
              <a:buChar char="•"/>
              <a:defRPr sz="1800"/>
            </a:lvl9pPr>
          </a:lstStyle>
          <a:p>
            <a:endParaRPr/>
          </a:p>
        </p:txBody>
      </p:sp>
      <p:sp>
        <p:nvSpPr>
          <p:cNvPr id="64" name="Google Shape;64;p16"/>
          <p:cNvSpPr txBox="1">
            <a:spLocks noGrp="1"/>
          </p:cNvSpPr>
          <p:nvPr>
            <p:ph type="body" idx="2"/>
          </p:nvPr>
        </p:nvSpPr>
        <p:spPr>
          <a:xfrm>
            <a:off x="4648200" y="1289303"/>
            <a:ext cx="4038600" cy="3305556"/>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42900" algn="l">
              <a:lnSpc>
                <a:spcPct val="100000"/>
              </a:lnSpc>
              <a:spcBef>
                <a:spcPts val="360"/>
              </a:spcBef>
              <a:spcAft>
                <a:spcPts val="0"/>
              </a:spcAft>
              <a:buSzPts val="1800"/>
              <a:buChar char="•"/>
              <a:defRPr sz="1800"/>
            </a:lvl2pPr>
            <a:lvl3pPr marL="1371600" lvl="2" indent="-330200" algn="l">
              <a:lnSpc>
                <a:spcPct val="100000"/>
              </a:lnSpc>
              <a:spcBef>
                <a:spcPts val="320"/>
              </a:spcBef>
              <a:spcAft>
                <a:spcPts val="0"/>
              </a:spcAft>
              <a:buSzPts val="1600"/>
              <a:buChar char="•"/>
              <a:defRPr sz="1600"/>
            </a:lvl3pPr>
            <a:lvl4pPr marL="1828800" lvl="3" indent="-317500" algn="l">
              <a:lnSpc>
                <a:spcPct val="100000"/>
              </a:lnSpc>
              <a:spcBef>
                <a:spcPts val="280"/>
              </a:spcBef>
              <a:spcAft>
                <a:spcPts val="0"/>
              </a:spcAft>
              <a:buSzPts val="1400"/>
              <a:buChar char="•"/>
              <a:defRPr sz="1400"/>
            </a:lvl4pPr>
            <a:lvl5pPr marL="2286000" lvl="4" indent="-317500" algn="l">
              <a:lnSpc>
                <a:spcPct val="100000"/>
              </a:lnSpc>
              <a:spcBef>
                <a:spcPts val="280"/>
              </a:spcBef>
              <a:spcAft>
                <a:spcPts val="0"/>
              </a:spcAft>
              <a:buSzPts val="1400"/>
              <a:buChar char="•"/>
              <a:defRPr sz="1400"/>
            </a:lvl5pPr>
            <a:lvl6pPr marL="2743200" lvl="5" indent="-342900" algn="l">
              <a:lnSpc>
                <a:spcPct val="100000"/>
              </a:lnSpc>
              <a:spcBef>
                <a:spcPts val="360"/>
              </a:spcBef>
              <a:spcAft>
                <a:spcPts val="0"/>
              </a:spcAft>
              <a:buSzPts val="1800"/>
              <a:buChar char="•"/>
              <a:defRPr sz="1800"/>
            </a:lvl6pPr>
            <a:lvl7pPr marL="3200400" lvl="6" indent="-342900" algn="l">
              <a:lnSpc>
                <a:spcPct val="100000"/>
              </a:lnSpc>
              <a:spcBef>
                <a:spcPts val="360"/>
              </a:spcBef>
              <a:spcAft>
                <a:spcPts val="0"/>
              </a:spcAft>
              <a:buSzPts val="1800"/>
              <a:buChar char="•"/>
              <a:defRPr sz="1800"/>
            </a:lvl7pPr>
            <a:lvl8pPr marL="3657600" lvl="7" indent="-342900" algn="l">
              <a:lnSpc>
                <a:spcPct val="100000"/>
              </a:lnSpc>
              <a:spcBef>
                <a:spcPts val="360"/>
              </a:spcBef>
              <a:spcAft>
                <a:spcPts val="0"/>
              </a:spcAft>
              <a:buSzPts val="1800"/>
              <a:buChar char="•"/>
              <a:defRPr sz="1800"/>
            </a:lvl8pPr>
            <a:lvl9pPr marL="4114800" lvl="8" indent="-342900" algn="l">
              <a:lnSpc>
                <a:spcPct val="100000"/>
              </a:lnSpc>
              <a:spcBef>
                <a:spcPts val="360"/>
              </a:spcBef>
              <a:spcAft>
                <a:spcPts val="0"/>
              </a:spcAft>
              <a:buSzPts val="1800"/>
              <a:buChar char="•"/>
              <a:defRPr sz="1800"/>
            </a:lvl9pPr>
          </a:lstStyle>
          <a:p>
            <a:endParaRPr/>
          </a:p>
        </p:txBody>
      </p:sp>
      <p:sp>
        <p:nvSpPr>
          <p:cNvPr id="65" name="Google Shape;65;p1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Tahoma"/>
                <a:ea typeface="Tahoma"/>
                <a:cs typeface="Tahoma"/>
                <a:sym typeface="Tahom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Tahoma"/>
                <a:ea typeface="Tahoma"/>
                <a:cs typeface="Tahoma"/>
                <a:sym typeface="Tahom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Tahoma"/>
                <a:ea typeface="Tahoma"/>
                <a:cs typeface="Tahoma"/>
                <a:sym typeface="Tahom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Tahoma"/>
                <a:ea typeface="Tahoma"/>
                <a:cs typeface="Tahoma"/>
                <a:sym typeface="Tahom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Tahoma"/>
                <a:ea typeface="Tahoma"/>
                <a:cs typeface="Tahoma"/>
                <a:sym typeface="Tahom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Tahoma"/>
                <a:ea typeface="Tahoma"/>
                <a:cs typeface="Tahoma"/>
                <a:sym typeface="Tahom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Tahoma"/>
                <a:ea typeface="Tahoma"/>
                <a:cs typeface="Tahoma"/>
                <a:sym typeface="Tahom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Tahoma"/>
                <a:ea typeface="Tahoma"/>
                <a:cs typeface="Tahoma"/>
                <a:sym typeface="Tahom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6"/>
        <p:cNvGrpSpPr/>
        <p:nvPr/>
      </p:nvGrpSpPr>
      <p:grpSpPr>
        <a:xfrm>
          <a:off x="0" y="0"/>
          <a:ext cx="0" cy="0"/>
          <a:chOff x="0" y="0"/>
          <a:chExt cx="0" cy="0"/>
        </a:xfrm>
      </p:grpSpPr>
      <p:sp>
        <p:nvSpPr>
          <p:cNvPr id="67" name="Google Shape;67;p17"/>
          <p:cNvSpPr txBox="1">
            <a:spLocks noGrp="1"/>
          </p:cNvSpPr>
          <p:nvPr>
            <p:ph type="title"/>
          </p:nvPr>
        </p:nvSpPr>
        <p:spPr>
          <a:xfrm>
            <a:off x="426128" y="306280"/>
            <a:ext cx="8260672" cy="77957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6FBF39"/>
              </a:buClr>
              <a:buSzPts val="2400"/>
              <a:buFont typeface="Rockwell"/>
              <a:buNone/>
              <a:defRPr sz="2400">
                <a:solidFill>
                  <a:srgbClr val="6FBF3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17"/>
          <p:cNvSpPr txBox="1">
            <a:spLocks noGrp="1"/>
          </p:cNvSpPr>
          <p:nvPr>
            <p:ph type="body" idx="1"/>
          </p:nvPr>
        </p:nvSpPr>
        <p:spPr>
          <a:xfrm>
            <a:off x="426128" y="1291828"/>
            <a:ext cx="4040188" cy="479822"/>
          </a:xfrm>
          <a:prstGeom prst="rect">
            <a:avLst/>
          </a:prstGeom>
          <a:noFill/>
          <a:ln>
            <a:noFill/>
          </a:ln>
        </p:spPr>
        <p:txBody>
          <a:bodyPr spcFirstLastPara="1" wrap="square" lIns="91425" tIns="45700" rIns="91425" bIns="45700" anchor="b" anchorCtr="0">
            <a:noAutofit/>
          </a:bodyPr>
          <a:lstStyle>
            <a:lvl1pPr marL="457200" lvl="0" indent="-228600" algn="ctr">
              <a:lnSpc>
                <a:spcPct val="100000"/>
              </a:lnSpc>
              <a:spcBef>
                <a:spcPts val="400"/>
              </a:spcBef>
              <a:spcAft>
                <a:spcPts val="0"/>
              </a:spcAft>
              <a:buSzPts val="2000"/>
              <a:buNone/>
              <a:defRPr sz="2000" b="1"/>
            </a:lvl1pPr>
            <a:lvl2pPr marL="914400" lvl="1" indent="-228600" algn="l">
              <a:lnSpc>
                <a:spcPct val="100000"/>
              </a:lnSpc>
              <a:spcBef>
                <a:spcPts val="400"/>
              </a:spcBef>
              <a:spcAft>
                <a:spcPts val="0"/>
              </a:spcAft>
              <a:buSzPts val="2000"/>
              <a:buNone/>
              <a:defRPr sz="2000" b="1"/>
            </a:lvl2pPr>
            <a:lvl3pPr marL="1371600" lvl="2" indent="-228600" algn="l">
              <a:lnSpc>
                <a:spcPct val="100000"/>
              </a:lnSpc>
              <a:spcBef>
                <a:spcPts val="360"/>
              </a:spcBef>
              <a:spcAft>
                <a:spcPts val="0"/>
              </a:spcAft>
              <a:buSzPts val="1800"/>
              <a:buNone/>
              <a:defRPr sz="1800" b="1"/>
            </a:lvl3pPr>
            <a:lvl4pPr marL="1828800" lvl="3" indent="-228600" algn="l">
              <a:lnSpc>
                <a:spcPct val="100000"/>
              </a:lnSpc>
              <a:spcBef>
                <a:spcPts val="320"/>
              </a:spcBef>
              <a:spcAft>
                <a:spcPts val="0"/>
              </a:spcAft>
              <a:buSzPts val="1600"/>
              <a:buNone/>
              <a:defRPr sz="1600" b="1"/>
            </a:lvl4pPr>
            <a:lvl5pPr marL="2286000" lvl="4" indent="-228600" algn="l">
              <a:lnSpc>
                <a:spcPct val="100000"/>
              </a:lnSpc>
              <a:spcBef>
                <a:spcPts val="320"/>
              </a:spcBef>
              <a:spcAft>
                <a:spcPts val="0"/>
              </a:spcAft>
              <a:buSzPts val="1600"/>
              <a:buNone/>
              <a:defRPr sz="1600" b="1"/>
            </a:lvl5pPr>
            <a:lvl6pPr marL="2743200" lvl="5" indent="-228600" algn="l">
              <a:lnSpc>
                <a:spcPct val="100000"/>
              </a:lnSpc>
              <a:spcBef>
                <a:spcPts val="320"/>
              </a:spcBef>
              <a:spcAft>
                <a:spcPts val="0"/>
              </a:spcAft>
              <a:buSzPts val="1600"/>
              <a:buNone/>
              <a:defRPr sz="1600" b="1"/>
            </a:lvl6pPr>
            <a:lvl7pPr marL="3200400" lvl="6" indent="-228600" algn="l">
              <a:lnSpc>
                <a:spcPct val="100000"/>
              </a:lnSpc>
              <a:spcBef>
                <a:spcPts val="320"/>
              </a:spcBef>
              <a:spcAft>
                <a:spcPts val="0"/>
              </a:spcAft>
              <a:buSzPts val="1600"/>
              <a:buNone/>
              <a:defRPr sz="1600" b="1"/>
            </a:lvl7pPr>
            <a:lvl8pPr marL="3657600" lvl="7" indent="-228600" algn="l">
              <a:lnSpc>
                <a:spcPct val="100000"/>
              </a:lnSpc>
              <a:spcBef>
                <a:spcPts val="320"/>
              </a:spcBef>
              <a:spcAft>
                <a:spcPts val="0"/>
              </a:spcAft>
              <a:buSzPts val="1600"/>
              <a:buNone/>
              <a:defRPr sz="1600" b="1"/>
            </a:lvl8pPr>
            <a:lvl9pPr marL="4114800" lvl="8" indent="-228600" algn="l">
              <a:lnSpc>
                <a:spcPct val="100000"/>
              </a:lnSpc>
              <a:spcBef>
                <a:spcPts val="320"/>
              </a:spcBef>
              <a:spcAft>
                <a:spcPts val="0"/>
              </a:spcAft>
              <a:buSzPts val="1600"/>
              <a:buNone/>
              <a:defRPr sz="1600" b="1"/>
            </a:lvl9pPr>
          </a:lstStyle>
          <a:p>
            <a:endParaRPr/>
          </a:p>
        </p:txBody>
      </p:sp>
      <p:sp>
        <p:nvSpPr>
          <p:cNvPr id="69" name="Google Shape;69;p17"/>
          <p:cNvSpPr txBox="1">
            <a:spLocks noGrp="1"/>
          </p:cNvSpPr>
          <p:nvPr>
            <p:ph type="body" idx="2"/>
          </p:nvPr>
        </p:nvSpPr>
        <p:spPr>
          <a:xfrm>
            <a:off x="426128" y="1828800"/>
            <a:ext cx="4040188" cy="276582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42900" algn="l">
              <a:lnSpc>
                <a:spcPct val="100000"/>
              </a:lnSpc>
              <a:spcBef>
                <a:spcPts val="360"/>
              </a:spcBef>
              <a:spcAft>
                <a:spcPts val="0"/>
              </a:spcAft>
              <a:buSzPts val="1800"/>
              <a:buChar char="•"/>
              <a:defRPr sz="1800"/>
            </a:lvl2pPr>
            <a:lvl3pPr marL="1371600" lvl="2" indent="-330200" algn="l">
              <a:lnSpc>
                <a:spcPct val="100000"/>
              </a:lnSpc>
              <a:spcBef>
                <a:spcPts val="320"/>
              </a:spcBef>
              <a:spcAft>
                <a:spcPts val="0"/>
              </a:spcAft>
              <a:buSzPts val="1600"/>
              <a:buChar char="•"/>
              <a:defRPr sz="1600"/>
            </a:lvl3pPr>
            <a:lvl4pPr marL="1828800" lvl="3" indent="-317500" algn="l">
              <a:lnSpc>
                <a:spcPct val="100000"/>
              </a:lnSpc>
              <a:spcBef>
                <a:spcPts val="280"/>
              </a:spcBef>
              <a:spcAft>
                <a:spcPts val="0"/>
              </a:spcAft>
              <a:buSzPts val="1400"/>
              <a:buChar char="•"/>
              <a:defRPr sz="1400"/>
            </a:lvl4pPr>
            <a:lvl5pPr marL="2286000" lvl="4" indent="-317500" algn="l">
              <a:lnSpc>
                <a:spcPct val="100000"/>
              </a:lnSpc>
              <a:spcBef>
                <a:spcPts val="280"/>
              </a:spcBef>
              <a:spcAft>
                <a:spcPts val="0"/>
              </a:spcAft>
              <a:buSzPts val="1400"/>
              <a:buChar char="•"/>
              <a:defRPr sz="1400"/>
            </a:lvl5pPr>
            <a:lvl6pPr marL="2743200" lvl="5" indent="-330200" algn="l">
              <a:lnSpc>
                <a:spcPct val="100000"/>
              </a:lnSpc>
              <a:spcBef>
                <a:spcPts val="320"/>
              </a:spcBef>
              <a:spcAft>
                <a:spcPts val="0"/>
              </a:spcAft>
              <a:buSzPts val="1600"/>
              <a:buChar char="•"/>
              <a:defRPr sz="1600"/>
            </a:lvl6pPr>
            <a:lvl7pPr marL="3200400" lvl="6" indent="-330200" algn="l">
              <a:lnSpc>
                <a:spcPct val="100000"/>
              </a:lnSpc>
              <a:spcBef>
                <a:spcPts val="320"/>
              </a:spcBef>
              <a:spcAft>
                <a:spcPts val="0"/>
              </a:spcAft>
              <a:buSzPts val="1600"/>
              <a:buChar char="•"/>
              <a:defRPr sz="1600"/>
            </a:lvl7pPr>
            <a:lvl8pPr marL="3657600" lvl="7" indent="-330200" algn="l">
              <a:lnSpc>
                <a:spcPct val="100000"/>
              </a:lnSpc>
              <a:spcBef>
                <a:spcPts val="320"/>
              </a:spcBef>
              <a:spcAft>
                <a:spcPts val="0"/>
              </a:spcAft>
              <a:buSzPts val="1600"/>
              <a:buChar char="•"/>
              <a:defRPr sz="1600"/>
            </a:lvl8pPr>
            <a:lvl9pPr marL="4114800" lvl="8" indent="-330200" algn="l">
              <a:lnSpc>
                <a:spcPct val="100000"/>
              </a:lnSpc>
              <a:spcBef>
                <a:spcPts val="320"/>
              </a:spcBef>
              <a:spcAft>
                <a:spcPts val="0"/>
              </a:spcAft>
              <a:buSzPts val="1600"/>
              <a:buChar char="•"/>
              <a:defRPr sz="1600"/>
            </a:lvl9pPr>
          </a:lstStyle>
          <a:p>
            <a:endParaRPr/>
          </a:p>
        </p:txBody>
      </p:sp>
      <p:sp>
        <p:nvSpPr>
          <p:cNvPr id="70" name="Google Shape;70;p17"/>
          <p:cNvSpPr txBox="1">
            <a:spLocks noGrp="1"/>
          </p:cNvSpPr>
          <p:nvPr>
            <p:ph type="body" idx="3"/>
          </p:nvPr>
        </p:nvSpPr>
        <p:spPr>
          <a:xfrm>
            <a:off x="4645026" y="1291828"/>
            <a:ext cx="4041775" cy="479822"/>
          </a:xfrm>
          <a:prstGeom prst="rect">
            <a:avLst/>
          </a:prstGeom>
          <a:noFill/>
          <a:ln>
            <a:noFill/>
          </a:ln>
        </p:spPr>
        <p:txBody>
          <a:bodyPr spcFirstLastPara="1" wrap="square" lIns="91425" tIns="45700" rIns="91425" bIns="45700" anchor="b" anchorCtr="0">
            <a:noAutofit/>
          </a:bodyPr>
          <a:lstStyle>
            <a:lvl1pPr marL="457200" lvl="0" indent="-228600" algn="ctr">
              <a:lnSpc>
                <a:spcPct val="100000"/>
              </a:lnSpc>
              <a:spcBef>
                <a:spcPts val="400"/>
              </a:spcBef>
              <a:spcAft>
                <a:spcPts val="0"/>
              </a:spcAft>
              <a:buSzPts val="2000"/>
              <a:buNone/>
              <a:defRPr sz="2000" b="1"/>
            </a:lvl1pPr>
            <a:lvl2pPr marL="914400" lvl="1" indent="-228600" algn="l">
              <a:lnSpc>
                <a:spcPct val="100000"/>
              </a:lnSpc>
              <a:spcBef>
                <a:spcPts val="400"/>
              </a:spcBef>
              <a:spcAft>
                <a:spcPts val="0"/>
              </a:spcAft>
              <a:buSzPts val="2000"/>
              <a:buNone/>
              <a:defRPr sz="2000" b="1"/>
            </a:lvl2pPr>
            <a:lvl3pPr marL="1371600" lvl="2" indent="-228600" algn="l">
              <a:lnSpc>
                <a:spcPct val="100000"/>
              </a:lnSpc>
              <a:spcBef>
                <a:spcPts val="360"/>
              </a:spcBef>
              <a:spcAft>
                <a:spcPts val="0"/>
              </a:spcAft>
              <a:buSzPts val="1800"/>
              <a:buNone/>
              <a:defRPr sz="1800" b="1"/>
            </a:lvl3pPr>
            <a:lvl4pPr marL="1828800" lvl="3" indent="-228600" algn="l">
              <a:lnSpc>
                <a:spcPct val="100000"/>
              </a:lnSpc>
              <a:spcBef>
                <a:spcPts val="320"/>
              </a:spcBef>
              <a:spcAft>
                <a:spcPts val="0"/>
              </a:spcAft>
              <a:buSzPts val="1600"/>
              <a:buNone/>
              <a:defRPr sz="1600" b="1"/>
            </a:lvl4pPr>
            <a:lvl5pPr marL="2286000" lvl="4" indent="-228600" algn="l">
              <a:lnSpc>
                <a:spcPct val="100000"/>
              </a:lnSpc>
              <a:spcBef>
                <a:spcPts val="320"/>
              </a:spcBef>
              <a:spcAft>
                <a:spcPts val="0"/>
              </a:spcAft>
              <a:buSzPts val="1600"/>
              <a:buNone/>
              <a:defRPr sz="1600" b="1"/>
            </a:lvl5pPr>
            <a:lvl6pPr marL="2743200" lvl="5" indent="-228600" algn="l">
              <a:lnSpc>
                <a:spcPct val="100000"/>
              </a:lnSpc>
              <a:spcBef>
                <a:spcPts val="320"/>
              </a:spcBef>
              <a:spcAft>
                <a:spcPts val="0"/>
              </a:spcAft>
              <a:buSzPts val="1600"/>
              <a:buNone/>
              <a:defRPr sz="1600" b="1"/>
            </a:lvl6pPr>
            <a:lvl7pPr marL="3200400" lvl="6" indent="-228600" algn="l">
              <a:lnSpc>
                <a:spcPct val="100000"/>
              </a:lnSpc>
              <a:spcBef>
                <a:spcPts val="320"/>
              </a:spcBef>
              <a:spcAft>
                <a:spcPts val="0"/>
              </a:spcAft>
              <a:buSzPts val="1600"/>
              <a:buNone/>
              <a:defRPr sz="1600" b="1"/>
            </a:lvl7pPr>
            <a:lvl8pPr marL="3657600" lvl="7" indent="-228600" algn="l">
              <a:lnSpc>
                <a:spcPct val="100000"/>
              </a:lnSpc>
              <a:spcBef>
                <a:spcPts val="320"/>
              </a:spcBef>
              <a:spcAft>
                <a:spcPts val="0"/>
              </a:spcAft>
              <a:buSzPts val="1600"/>
              <a:buNone/>
              <a:defRPr sz="1600" b="1"/>
            </a:lvl8pPr>
            <a:lvl9pPr marL="4114800" lvl="8" indent="-228600" algn="l">
              <a:lnSpc>
                <a:spcPct val="100000"/>
              </a:lnSpc>
              <a:spcBef>
                <a:spcPts val="320"/>
              </a:spcBef>
              <a:spcAft>
                <a:spcPts val="0"/>
              </a:spcAft>
              <a:buSzPts val="1600"/>
              <a:buNone/>
              <a:defRPr sz="1600" b="1"/>
            </a:lvl9pPr>
          </a:lstStyle>
          <a:p>
            <a:endParaRPr/>
          </a:p>
        </p:txBody>
      </p:sp>
      <p:sp>
        <p:nvSpPr>
          <p:cNvPr id="71" name="Google Shape;71;p17"/>
          <p:cNvSpPr txBox="1">
            <a:spLocks noGrp="1"/>
          </p:cNvSpPr>
          <p:nvPr>
            <p:ph type="body" idx="4"/>
          </p:nvPr>
        </p:nvSpPr>
        <p:spPr>
          <a:xfrm>
            <a:off x="4645026" y="1828800"/>
            <a:ext cx="4041775" cy="276582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42900" algn="l">
              <a:lnSpc>
                <a:spcPct val="100000"/>
              </a:lnSpc>
              <a:spcBef>
                <a:spcPts val="360"/>
              </a:spcBef>
              <a:spcAft>
                <a:spcPts val="0"/>
              </a:spcAft>
              <a:buSzPts val="1800"/>
              <a:buChar char="•"/>
              <a:defRPr sz="1800"/>
            </a:lvl2pPr>
            <a:lvl3pPr marL="1371600" lvl="2" indent="-330200" algn="l">
              <a:lnSpc>
                <a:spcPct val="100000"/>
              </a:lnSpc>
              <a:spcBef>
                <a:spcPts val="320"/>
              </a:spcBef>
              <a:spcAft>
                <a:spcPts val="0"/>
              </a:spcAft>
              <a:buSzPts val="1600"/>
              <a:buChar char="•"/>
              <a:defRPr sz="1600"/>
            </a:lvl3pPr>
            <a:lvl4pPr marL="1828800" lvl="3" indent="-317500" algn="l">
              <a:lnSpc>
                <a:spcPct val="100000"/>
              </a:lnSpc>
              <a:spcBef>
                <a:spcPts val="280"/>
              </a:spcBef>
              <a:spcAft>
                <a:spcPts val="0"/>
              </a:spcAft>
              <a:buSzPts val="1400"/>
              <a:buChar char="•"/>
              <a:defRPr sz="1400"/>
            </a:lvl4pPr>
            <a:lvl5pPr marL="2286000" lvl="4" indent="-317500" algn="l">
              <a:lnSpc>
                <a:spcPct val="100000"/>
              </a:lnSpc>
              <a:spcBef>
                <a:spcPts val="280"/>
              </a:spcBef>
              <a:spcAft>
                <a:spcPts val="0"/>
              </a:spcAft>
              <a:buSzPts val="1400"/>
              <a:buChar char="•"/>
              <a:defRPr sz="1400"/>
            </a:lvl5pPr>
            <a:lvl6pPr marL="2743200" lvl="5" indent="-330200" algn="l">
              <a:lnSpc>
                <a:spcPct val="100000"/>
              </a:lnSpc>
              <a:spcBef>
                <a:spcPts val="320"/>
              </a:spcBef>
              <a:spcAft>
                <a:spcPts val="0"/>
              </a:spcAft>
              <a:buSzPts val="1600"/>
              <a:buChar char="•"/>
              <a:defRPr sz="1600"/>
            </a:lvl6pPr>
            <a:lvl7pPr marL="3200400" lvl="6" indent="-330200" algn="l">
              <a:lnSpc>
                <a:spcPct val="100000"/>
              </a:lnSpc>
              <a:spcBef>
                <a:spcPts val="320"/>
              </a:spcBef>
              <a:spcAft>
                <a:spcPts val="0"/>
              </a:spcAft>
              <a:buSzPts val="1600"/>
              <a:buChar char="•"/>
              <a:defRPr sz="1600"/>
            </a:lvl7pPr>
            <a:lvl8pPr marL="3657600" lvl="7" indent="-330200" algn="l">
              <a:lnSpc>
                <a:spcPct val="100000"/>
              </a:lnSpc>
              <a:spcBef>
                <a:spcPts val="320"/>
              </a:spcBef>
              <a:spcAft>
                <a:spcPts val="0"/>
              </a:spcAft>
              <a:buSzPts val="1600"/>
              <a:buChar char="•"/>
              <a:defRPr sz="1600"/>
            </a:lvl8pPr>
            <a:lvl9pPr marL="4114800" lvl="8" indent="-330200" algn="l">
              <a:lnSpc>
                <a:spcPct val="100000"/>
              </a:lnSpc>
              <a:spcBef>
                <a:spcPts val="320"/>
              </a:spcBef>
              <a:spcAft>
                <a:spcPts val="0"/>
              </a:spcAft>
              <a:buSzPts val="1600"/>
              <a:buChar char="•"/>
              <a:defRPr sz="1600"/>
            </a:lvl9pPr>
          </a:lstStyle>
          <a:p>
            <a:endParaRPr/>
          </a:p>
        </p:txBody>
      </p:sp>
      <p:sp>
        <p:nvSpPr>
          <p:cNvPr id="72" name="Google Shape;72;p17"/>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Tahoma"/>
                <a:ea typeface="Tahoma"/>
                <a:cs typeface="Tahoma"/>
                <a:sym typeface="Tahom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Tahoma"/>
                <a:ea typeface="Tahoma"/>
                <a:cs typeface="Tahoma"/>
                <a:sym typeface="Tahom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Tahoma"/>
                <a:ea typeface="Tahoma"/>
                <a:cs typeface="Tahoma"/>
                <a:sym typeface="Tahom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Tahoma"/>
                <a:ea typeface="Tahoma"/>
                <a:cs typeface="Tahoma"/>
                <a:sym typeface="Tahom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Tahoma"/>
                <a:ea typeface="Tahoma"/>
                <a:cs typeface="Tahoma"/>
                <a:sym typeface="Tahom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Tahoma"/>
                <a:ea typeface="Tahoma"/>
                <a:cs typeface="Tahoma"/>
                <a:sym typeface="Tahom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Tahoma"/>
                <a:ea typeface="Tahoma"/>
                <a:cs typeface="Tahoma"/>
                <a:sym typeface="Tahom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Tahoma"/>
                <a:ea typeface="Tahoma"/>
                <a:cs typeface="Tahoma"/>
                <a:sym typeface="Tahom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3"/>
        <p:cNvGrpSpPr/>
        <p:nvPr/>
      </p:nvGrpSpPr>
      <p:grpSpPr>
        <a:xfrm>
          <a:off x="0" y="0"/>
          <a:ext cx="0" cy="0"/>
          <a:chOff x="0" y="0"/>
          <a:chExt cx="0" cy="0"/>
        </a:xfrm>
      </p:grpSpPr>
      <p:sp>
        <p:nvSpPr>
          <p:cNvPr id="74" name="Google Shape;74;p18"/>
          <p:cNvSpPr txBox="1">
            <a:spLocks noGrp="1"/>
          </p:cNvSpPr>
          <p:nvPr>
            <p:ph type="title"/>
          </p:nvPr>
        </p:nvSpPr>
        <p:spPr>
          <a:xfrm>
            <a:off x="426128" y="306280"/>
            <a:ext cx="8260672" cy="77957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60005E"/>
              </a:buClr>
              <a:buSzPts val="2400"/>
              <a:buFont typeface="Rockwell"/>
              <a:buNone/>
              <a:defRPr>
                <a:solidFill>
                  <a:srgbClr val="60005E"/>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1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Tahoma"/>
                <a:ea typeface="Tahoma"/>
                <a:cs typeface="Tahoma"/>
                <a:sym typeface="Tahom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Tahoma"/>
                <a:ea typeface="Tahoma"/>
                <a:cs typeface="Tahoma"/>
                <a:sym typeface="Tahom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Tahoma"/>
                <a:ea typeface="Tahoma"/>
                <a:cs typeface="Tahoma"/>
                <a:sym typeface="Tahom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Tahoma"/>
                <a:ea typeface="Tahoma"/>
                <a:cs typeface="Tahoma"/>
                <a:sym typeface="Tahom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Tahoma"/>
                <a:ea typeface="Tahoma"/>
                <a:cs typeface="Tahoma"/>
                <a:sym typeface="Tahom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Tahoma"/>
                <a:ea typeface="Tahoma"/>
                <a:cs typeface="Tahoma"/>
                <a:sym typeface="Tahom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Tahoma"/>
                <a:ea typeface="Tahoma"/>
                <a:cs typeface="Tahoma"/>
                <a:sym typeface="Tahom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Tahoma"/>
                <a:ea typeface="Tahoma"/>
                <a:cs typeface="Tahoma"/>
                <a:sym typeface="Tahom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76"/>
        <p:cNvGrpSpPr/>
        <p:nvPr/>
      </p:nvGrpSpPr>
      <p:grpSpPr>
        <a:xfrm>
          <a:off x="0" y="0"/>
          <a:ext cx="0" cy="0"/>
          <a:chOff x="0" y="0"/>
          <a:chExt cx="0" cy="0"/>
        </a:xfrm>
      </p:grpSpPr>
      <p:sp>
        <p:nvSpPr>
          <p:cNvPr id="77" name="Google Shape;77;p19"/>
          <p:cNvSpPr/>
          <p:nvPr/>
        </p:nvSpPr>
        <p:spPr>
          <a:xfrm>
            <a:off x="0" y="0"/>
            <a:ext cx="9144000" cy="51435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78" name="Google Shape;78;p19"/>
          <p:cNvSpPr/>
          <p:nvPr/>
        </p:nvSpPr>
        <p:spPr>
          <a:xfrm>
            <a:off x="91440" y="76200"/>
            <a:ext cx="8961120" cy="4998720"/>
          </a:xfrm>
          <a:prstGeom prst="roundRect">
            <a:avLst>
              <a:gd name="adj" fmla="val 1735"/>
            </a:avLst>
          </a:prstGeom>
          <a:blipFill rotWithShape="1">
            <a:blip r:embed="rId2">
              <a:alphaModFix/>
            </a:blip>
            <a:tile tx="0" ty="0" sx="100000" sy="100000" flip="none" algn="tl"/>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79" name="Google Shape;79;p1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Tahoma"/>
                <a:ea typeface="Tahoma"/>
                <a:cs typeface="Tahoma"/>
                <a:sym typeface="Tahom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Tahoma"/>
                <a:ea typeface="Tahoma"/>
                <a:cs typeface="Tahoma"/>
                <a:sym typeface="Tahom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Tahoma"/>
                <a:ea typeface="Tahoma"/>
                <a:cs typeface="Tahoma"/>
                <a:sym typeface="Tahom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Tahoma"/>
                <a:ea typeface="Tahoma"/>
                <a:cs typeface="Tahoma"/>
                <a:sym typeface="Tahom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Tahoma"/>
                <a:ea typeface="Tahoma"/>
                <a:cs typeface="Tahoma"/>
                <a:sym typeface="Tahom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Tahoma"/>
                <a:ea typeface="Tahoma"/>
                <a:cs typeface="Tahoma"/>
                <a:sym typeface="Tahom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Tahoma"/>
                <a:ea typeface="Tahoma"/>
                <a:cs typeface="Tahoma"/>
                <a:sym typeface="Tahom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Tahoma"/>
                <a:ea typeface="Tahoma"/>
                <a:cs typeface="Tahoma"/>
                <a:sym typeface="Tahom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t>‹#›</a:t>
            </a:fld>
            <a:endParaRPr/>
          </a:p>
        </p:txBody>
      </p:sp>
      <p:pic>
        <p:nvPicPr>
          <p:cNvPr id="80" name="Google Shape;80;p19" descr="C:\Users\M\Documents\TAAAP\taaap-trans.png"/>
          <p:cNvPicPr preferRelativeResize="0"/>
          <p:nvPr/>
        </p:nvPicPr>
        <p:blipFill rotWithShape="1">
          <a:blip r:embed="rId3">
            <a:alphaModFix/>
          </a:blip>
          <a:srcRect/>
          <a:stretch/>
        </p:blipFill>
        <p:spPr>
          <a:xfrm>
            <a:off x="76200" y="4599986"/>
            <a:ext cx="990600" cy="618857"/>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alphaModFix/>
          </a:blip>
          <a:tile tx="0" ty="0" sx="100000" sy="100000" flip="none" algn="tl"/>
        </a:blipFill>
        <a:effectLst/>
      </p:bgPr>
    </p:bg>
    <p:spTree>
      <p:nvGrpSpPr>
        <p:cNvPr id="1" name="Shape 9"/>
        <p:cNvGrpSpPr/>
        <p:nvPr/>
      </p:nvGrpSpPr>
      <p:grpSpPr>
        <a:xfrm>
          <a:off x="0" y="0"/>
          <a:ext cx="0" cy="0"/>
          <a:chOff x="0" y="0"/>
          <a:chExt cx="0" cy="0"/>
        </a:xfrm>
      </p:grpSpPr>
      <p:sp>
        <p:nvSpPr>
          <p:cNvPr id="10" name="Google Shape;10;p11"/>
          <p:cNvSpPr/>
          <p:nvPr/>
        </p:nvSpPr>
        <p:spPr>
          <a:xfrm>
            <a:off x="0" y="0"/>
            <a:ext cx="9144000" cy="51435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11" name="Google Shape;11;p11"/>
          <p:cNvSpPr/>
          <p:nvPr/>
        </p:nvSpPr>
        <p:spPr>
          <a:xfrm>
            <a:off x="91440" y="76200"/>
            <a:ext cx="8961120" cy="4998720"/>
          </a:xfrm>
          <a:prstGeom prst="roundRect">
            <a:avLst>
              <a:gd name="adj" fmla="val 1735"/>
            </a:avLst>
          </a:prstGeom>
          <a:blipFill rotWithShape="1">
            <a:blip r:embed="rId14">
              <a:alphaModFix/>
            </a:blip>
            <a:tile tx="0" ty="0" sx="100000" sy="100000" flip="none" algn="tl"/>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12" name="Google Shape;12;p11"/>
          <p:cNvSpPr txBox="1">
            <a:spLocks noGrp="1"/>
          </p:cNvSpPr>
          <p:nvPr>
            <p:ph type="body" idx="1"/>
          </p:nvPr>
        </p:nvSpPr>
        <p:spPr>
          <a:xfrm>
            <a:off x="457200" y="1314451"/>
            <a:ext cx="8229600" cy="3280172"/>
          </a:xfrm>
          <a:prstGeom prst="rect">
            <a:avLst/>
          </a:prstGeom>
          <a:noFill/>
          <a:ln>
            <a:noFill/>
          </a:ln>
        </p:spPr>
        <p:txBody>
          <a:bodyPr spcFirstLastPara="1" wrap="square" lIns="91425" tIns="45700" rIns="91425" bIns="45700" anchor="t" anchorCtr="0">
            <a:normAutofit/>
          </a:bodyPr>
          <a:lstStyle>
            <a:lvl1pPr marL="457200" marR="0" lvl="0" indent="-342900" algn="l" rtl="0">
              <a:lnSpc>
                <a:spcPct val="100000"/>
              </a:lnSpc>
              <a:spcBef>
                <a:spcPts val="360"/>
              </a:spcBef>
              <a:spcAft>
                <a:spcPts val="0"/>
              </a:spcAft>
              <a:buClr>
                <a:schemeClr val="accent3"/>
              </a:buClr>
              <a:buSzPts val="1800"/>
              <a:buFont typeface="Arial"/>
              <a:buChar char="•"/>
              <a:defRPr sz="1800" b="0" i="0" u="none" strike="noStrike" cap="none">
                <a:solidFill>
                  <a:schemeClr val="dk2"/>
                </a:solidFill>
                <a:latin typeface="Tahoma"/>
                <a:ea typeface="Tahoma"/>
                <a:cs typeface="Tahoma"/>
                <a:sym typeface="Tahoma"/>
              </a:defRPr>
            </a:lvl1pPr>
            <a:lvl2pPr marL="914400" marR="0" lvl="1" indent="-342900" algn="l" rtl="0">
              <a:lnSpc>
                <a:spcPct val="100000"/>
              </a:lnSpc>
              <a:spcBef>
                <a:spcPts val="360"/>
              </a:spcBef>
              <a:spcAft>
                <a:spcPts val="0"/>
              </a:spcAft>
              <a:buClr>
                <a:schemeClr val="accent4"/>
              </a:buClr>
              <a:buSzPts val="1800"/>
              <a:buFont typeface="Arial"/>
              <a:buChar char="•"/>
              <a:defRPr sz="1800" b="0" i="0" u="none" strike="noStrike" cap="none">
                <a:solidFill>
                  <a:schemeClr val="dk2"/>
                </a:solidFill>
                <a:latin typeface="Tahoma"/>
                <a:ea typeface="Tahoma"/>
                <a:cs typeface="Tahoma"/>
                <a:sym typeface="Tahoma"/>
              </a:defRPr>
            </a:lvl2pPr>
            <a:lvl3pPr marL="1371600" marR="0" lvl="2" indent="-342900" algn="l" rtl="0">
              <a:lnSpc>
                <a:spcPct val="100000"/>
              </a:lnSpc>
              <a:spcBef>
                <a:spcPts val="360"/>
              </a:spcBef>
              <a:spcAft>
                <a:spcPts val="0"/>
              </a:spcAft>
              <a:buClr>
                <a:schemeClr val="accent5"/>
              </a:buClr>
              <a:buSzPts val="1800"/>
              <a:buFont typeface="Arial"/>
              <a:buChar char="•"/>
              <a:defRPr sz="1800" b="0" i="0" u="none" strike="noStrike" cap="none">
                <a:solidFill>
                  <a:schemeClr val="dk2"/>
                </a:solidFill>
                <a:latin typeface="Tahoma"/>
                <a:ea typeface="Tahoma"/>
                <a:cs typeface="Tahoma"/>
                <a:sym typeface="Tahoma"/>
              </a:defRPr>
            </a:lvl3pPr>
            <a:lvl4pPr marL="1828800" marR="0" lvl="3" indent="-330200" algn="l" rtl="0">
              <a:lnSpc>
                <a:spcPct val="100000"/>
              </a:lnSpc>
              <a:spcBef>
                <a:spcPts val="320"/>
              </a:spcBef>
              <a:spcAft>
                <a:spcPts val="0"/>
              </a:spcAft>
              <a:buClr>
                <a:schemeClr val="accent1"/>
              </a:buClr>
              <a:buSzPts val="1600"/>
              <a:buFont typeface="Arial"/>
              <a:buChar char="•"/>
              <a:defRPr sz="1600" b="0" i="0" u="none" strike="noStrike" cap="none">
                <a:solidFill>
                  <a:schemeClr val="dk2"/>
                </a:solidFill>
                <a:latin typeface="Tahoma"/>
                <a:ea typeface="Tahoma"/>
                <a:cs typeface="Tahoma"/>
                <a:sym typeface="Tahoma"/>
              </a:defRPr>
            </a:lvl4pPr>
            <a:lvl5pPr marL="2286000" marR="0" lvl="4" indent="-330200" algn="l" rtl="0">
              <a:lnSpc>
                <a:spcPct val="100000"/>
              </a:lnSpc>
              <a:spcBef>
                <a:spcPts val="320"/>
              </a:spcBef>
              <a:spcAft>
                <a:spcPts val="0"/>
              </a:spcAft>
              <a:buClr>
                <a:schemeClr val="accent5"/>
              </a:buClr>
              <a:buSzPts val="1600"/>
              <a:buFont typeface="Arial"/>
              <a:buChar char="•"/>
              <a:defRPr sz="1600" b="0" i="0" u="none" strike="noStrike" cap="none">
                <a:solidFill>
                  <a:schemeClr val="dk2"/>
                </a:solidFill>
                <a:latin typeface="Tahoma"/>
                <a:ea typeface="Tahoma"/>
                <a:cs typeface="Tahoma"/>
                <a:sym typeface="Tahoma"/>
              </a:defRPr>
            </a:lvl5pPr>
            <a:lvl6pPr marL="2743200" marR="0" lvl="5" indent="-317500" algn="l" rtl="0">
              <a:lnSpc>
                <a:spcPct val="100000"/>
              </a:lnSpc>
              <a:spcBef>
                <a:spcPts val="280"/>
              </a:spcBef>
              <a:spcAft>
                <a:spcPts val="0"/>
              </a:spcAft>
              <a:buClr>
                <a:schemeClr val="accent1"/>
              </a:buClr>
              <a:buSzPts val="1400"/>
              <a:buFont typeface="Arial"/>
              <a:buChar char="•"/>
              <a:defRPr sz="1400" b="0" i="0" u="none" strike="noStrike" cap="none">
                <a:solidFill>
                  <a:schemeClr val="dk2"/>
                </a:solidFill>
                <a:latin typeface="Tahoma"/>
                <a:ea typeface="Tahoma"/>
                <a:cs typeface="Tahoma"/>
                <a:sym typeface="Tahoma"/>
              </a:defRPr>
            </a:lvl6pPr>
            <a:lvl7pPr marL="3200400" marR="0" lvl="6" indent="-317500" algn="l" rtl="0">
              <a:lnSpc>
                <a:spcPct val="100000"/>
              </a:lnSpc>
              <a:spcBef>
                <a:spcPts val="280"/>
              </a:spcBef>
              <a:spcAft>
                <a:spcPts val="0"/>
              </a:spcAft>
              <a:buClr>
                <a:schemeClr val="accent2"/>
              </a:buClr>
              <a:buSzPts val="1400"/>
              <a:buFont typeface="Arial"/>
              <a:buChar char="•"/>
              <a:defRPr sz="1400" b="0" i="0" u="none" strike="noStrike" cap="none">
                <a:solidFill>
                  <a:schemeClr val="dk2"/>
                </a:solidFill>
                <a:latin typeface="Tahoma"/>
                <a:ea typeface="Tahoma"/>
                <a:cs typeface="Tahoma"/>
                <a:sym typeface="Tahoma"/>
              </a:defRPr>
            </a:lvl7pPr>
            <a:lvl8pPr marL="3657600" marR="0" lvl="7" indent="-317500" algn="l" rtl="0">
              <a:lnSpc>
                <a:spcPct val="100000"/>
              </a:lnSpc>
              <a:spcBef>
                <a:spcPts val="280"/>
              </a:spcBef>
              <a:spcAft>
                <a:spcPts val="0"/>
              </a:spcAft>
              <a:buClr>
                <a:schemeClr val="accent3"/>
              </a:buClr>
              <a:buSzPts val="1400"/>
              <a:buFont typeface="Arial"/>
              <a:buChar char="•"/>
              <a:defRPr sz="1400" b="0" i="0" u="none" strike="noStrike" cap="none">
                <a:solidFill>
                  <a:schemeClr val="dk2"/>
                </a:solidFill>
                <a:latin typeface="Tahoma"/>
                <a:ea typeface="Tahoma"/>
                <a:cs typeface="Tahoma"/>
                <a:sym typeface="Tahoma"/>
              </a:defRPr>
            </a:lvl8pPr>
            <a:lvl9pPr marL="4114800" marR="0" lvl="8" indent="-317500" algn="l" rtl="0">
              <a:lnSpc>
                <a:spcPct val="100000"/>
              </a:lnSpc>
              <a:spcBef>
                <a:spcPts val="280"/>
              </a:spcBef>
              <a:spcAft>
                <a:spcPts val="0"/>
              </a:spcAft>
              <a:buClr>
                <a:schemeClr val="accent4"/>
              </a:buClr>
              <a:buSzPts val="1400"/>
              <a:buFont typeface="Arial"/>
              <a:buChar char="•"/>
              <a:defRPr sz="1400" b="0" i="0" u="none" strike="noStrike" cap="none">
                <a:solidFill>
                  <a:schemeClr val="dk2"/>
                </a:solidFill>
                <a:latin typeface="Tahoma"/>
                <a:ea typeface="Tahoma"/>
                <a:cs typeface="Tahoma"/>
                <a:sym typeface="Tahoma"/>
              </a:defRPr>
            </a:lvl9pPr>
          </a:lstStyle>
          <a:p>
            <a:endParaRPr/>
          </a:p>
        </p:txBody>
      </p:sp>
      <p:sp>
        <p:nvSpPr>
          <p:cNvPr id="13" name="Google Shape;13;p1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Tahoma"/>
                <a:ea typeface="Tahoma"/>
                <a:cs typeface="Tahoma"/>
                <a:sym typeface="Tahoma"/>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Tahoma"/>
                <a:ea typeface="Tahoma"/>
                <a:cs typeface="Tahoma"/>
                <a:sym typeface="Tahoma"/>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Tahoma"/>
                <a:ea typeface="Tahoma"/>
                <a:cs typeface="Tahoma"/>
                <a:sym typeface="Tahoma"/>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Tahoma"/>
                <a:ea typeface="Tahoma"/>
                <a:cs typeface="Tahoma"/>
                <a:sym typeface="Tahoma"/>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Tahoma"/>
                <a:ea typeface="Tahoma"/>
                <a:cs typeface="Tahoma"/>
                <a:sym typeface="Tahoma"/>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Tahoma"/>
                <a:ea typeface="Tahoma"/>
                <a:cs typeface="Tahoma"/>
                <a:sym typeface="Tahoma"/>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Tahoma"/>
                <a:ea typeface="Tahoma"/>
                <a:cs typeface="Tahoma"/>
                <a:sym typeface="Tahoma"/>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Tahoma"/>
                <a:ea typeface="Tahoma"/>
                <a:cs typeface="Tahoma"/>
                <a:sym typeface="Tahoma"/>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t>‹#›</a:t>
            </a:fld>
            <a:endParaRPr/>
          </a:p>
        </p:txBody>
      </p:sp>
      <p:sp>
        <p:nvSpPr>
          <p:cNvPr id="14" name="Google Shape;14;p11"/>
          <p:cNvSpPr/>
          <p:nvPr/>
        </p:nvSpPr>
        <p:spPr>
          <a:xfrm>
            <a:off x="274320" y="208625"/>
            <a:ext cx="8595360" cy="994410"/>
          </a:xfrm>
          <a:prstGeom prst="rect">
            <a:avLst/>
          </a:prstGeom>
          <a:solidFill>
            <a:srgbClr val="FFFFFF">
              <a:alpha val="82352"/>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15" name="Google Shape;15;p11"/>
          <p:cNvSpPr/>
          <p:nvPr/>
        </p:nvSpPr>
        <p:spPr>
          <a:xfrm>
            <a:off x="372863" y="279647"/>
            <a:ext cx="8380520" cy="83894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16" name="Google Shape;16;p11"/>
          <p:cNvSpPr txBox="1">
            <a:spLocks noGrp="1"/>
          </p:cNvSpPr>
          <p:nvPr>
            <p:ph type="title"/>
          </p:nvPr>
        </p:nvSpPr>
        <p:spPr>
          <a:xfrm>
            <a:off x="426128" y="306280"/>
            <a:ext cx="8260672" cy="77957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rgbClr val="007D36"/>
              </a:buClr>
              <a:buSzPts val="2400"/>
              <a:buFont typeface="Rockwell"/>
              <a:buNone/>
              <a:defRPr sz="2400" b="0" i="0" u="none" strike="noStrike" cap="none">
                <a:solidFill>
                  <a:srgbClr val="007D36"/>
                </a:solidFill>
                <a:latin typeface="Rockwell"/>
                <a:ea typeface="Rockwell"/>
                <a:cs typeface="Rockwell"/>
                <a:sym typeface="Rockwel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7" name="Google Shape;17;p11" descr="C:\Users\M\Documents\TAAAP\taaap-trans.png"/>
          <p:cNvPicPr preferRelativeResize="0"/>
          <p:nvPr/>
        </p:nvPicPr>
        <p:blipFill rotWithShape="1">
          <a:blip r:embed="rId15">
            <a:alphaModFix/>
          </a:blip>
          <a:srcRect/>
          <a:stretch/>
        </p:blipFill>
        <p:spPr>
          <a:xfrm>
            <a:off x="76200" y="4599986"/>
            <a:ext cx="990600" cy="61885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hyperlink" Target="https://www.aroacedatabase.com/"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s://bookshop.org/shop/taaap"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
          <p:cNvSpPr txBox="1">
            <a:spLocks noGrp="1"/>
          </p:cNvSpPr>
          <p:nvPr>
            <p:ph type="subTitle" idx="1"/>
          </p:nvPr>
        </p:nvSpPr>
        <p:spPr>
          <a:xfrm>
            <a:off x="642805" y="3486150"/>
            <a:ext cx="6553200" cy="3429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800"/>
              <a:buNone/>
            </a:pPr>
            <a:r>
              <a:rPr lang="en-US"/>
              <a:t>MBLGTACC 2023</a:t>
            </a:r>
            <a:endParaRPr/>
          </a:p>
        </p:txBody>
      </p:sp>
      <p:sp>
        <p:nvSpPr>
          <p:cNvPr id="110" name="Google Shape;110;p1"/>
          <p:cNvSpPr txBox="1">
            <a:spLocks noGrp="1"/>
          </p:cNvSpPr>
          <p:nvPr>
            <p:ph type="ctrTitle"/>
          </p:nvPr>
        </p:nvSpPr>
        <p:spPr>
          <a:xfrm>
            <a:off x="419100" y="361950"/>
            <a:ext cx="8305800" cy="1600199"/>
          </a:xfrm>
          <a:prstGeom prst="rect">
            <a:avLst/>
          </a:prstGeom>
          <a:solidFill>
            <a:schemeClr val="accent2"/>
          </a:solidFill>
          <a:ln w="63500" cap="rnd" cmpd="sng">
            <a:solidFill>
              <a:schemeClr val="accent5"/>
            </a:solidFill>
            <a:prstDash val="dot"/>
            <a:round/>
            <a:headEnd type="none" w="sm" len="sm"/>
            <a:tailEnd type="none" w="sm" len="sm"/>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3200"/>
              <a:buNone/>
            </a:pPr>
            <a:r>
              <a:rPr lang="en-US"/>
              <a:t>WATCHING THE INVISIBLE: AROMANTICISM AND ASEXUALITY IN MEDIA</a:t>
            </a:r>
            <a:endParaRPr sz="3200"/>
          </a:p>
        </p:txBody>
      </p:sp>
      <p:sp>
        <p:nvSpPr>
          <p:cNvPr id="111" name="Google Shape;111;p1"/>
          <p:cNvSpPr txBox="1"/>
          <p:nvPr/>
        </p:nvSpPr>
        <p:spPr>
          <a:xfrm>
            <a:off x="665842" y="2686050"/>
            <a:ext cx="6553200" cy="4191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accent1"/>
              </a:buClr>
              <a:buSzPts val="2000"/>
              <a:buFont typeface="Arial"/>
              <a:buNone/>
            </a:pPr>
            <a:r>
              <a:rPr lang="en-US" sz="2200" b="0" i="0" u="none" strike="noStrike" cap="none">
                <a:solidFill>
                  <a:schemeClr val="dk1"/>
                </a:solidFill>
                <a:latin typeface="Tahoma"/>
                <a:ea typeface="Tahoma"/>
                <a:cs typeface="Tahoma"/>
                <a:sym typeface="Tahoma"/>
              </a:rPr>
              <a:t>THE ACE AND ARO ADVOCACY PROJECT</a:t>
            </a:r>
            <a:endParaRPr sz="2200" b="0" i="0" u="none" strike="noStrike" cap="none">
              <a:solidFill>
                <a:schemeClr val="dk1"/>
              </a:solidFill>
              <a:latin typeface="Tahoma"/>
              <a:ea typeface="Tahoma"/>
              <a:cs typeface="Tahoma"/>
              <a:sym typeface="Tahom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g28bb6ee03b6_2_12"/>
          <p:cNvSpPr txBox="1">
            <a:spLocks noGrp="1"/>
          </p:cNvSpPr>
          <p:nvPr>
            <p:ph type="title"/>
          </p:nvPr>
        </p:nvSpPr>
        <p:spPr>
          <a:xfrm>
            <a:off x="426128" y="306280"/>
            <a:ext cx="8260800" cy="7797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sz="2800"/>
              <a:t>HOW APHOBIA MANIFESTS IN MEDIA</a:t>
            </a:r>
            <a:endParaRPr sz="2800"/>
          </a:p>
        </p:txBody>
      </p:sp>
      <p:sp>
        <p:nvSpPr>
          <p:cNvPr id="179" name="Google Shape;179;g28bb6ee03b6_2_12"/>
          <p:cNvSpPr txBox="1">
            <a:spLocks noGrp="1"/>
          </p:cNvSpPr>
          <p:nvPr>
            <p:ph type="body" idx="1"/>
          </p:nvPr>
        </p:nvSpPr>
        <p:spPr>
          <a:xfrm>
            <a:off x="457200" y="1314451"/>
            <a:ext cx="8229600" cy="3280200"/>
          </a:xfrm>
          <a:prstGeom prst="rect">
            <a:avLst/>
          </a:prstGeom>
        </p:spPr>
        <p:txBody>
          <a:bodyPr spcFirstLastPara="1" wrap="square" lIns="91425" tIns="45700" rIns="91425" bIns="45700" anchor="t" anchorCtr="0">
            <a:normAutofit/>
          </a:bodyPr>
          <a:lstStyle/>
          <a:p>
            <a:pPr marL="457200" lvl="0" indent="-342900" algn="l" rtl="0">
              <a:spcBef>
                <a:spcPts val="360"/>
              </a:spcBef>
              <a:spcAft>
                <a:spcPts val="0"/>
              </a:spcAft>
              <a:buSzPts val="1800"/>
              <a:buChar char="•"/>
            </a:pPr>
            <a:r>
              <a:rPr lang="en-US"/>
              <a:t>Traits associated with aro and ace identities assigned to villains</a:t>
            </a:r>
            <a:endParaRPr/>
          </a:p>
          <a:p>
            <a:pPr marL="914400" lvl="1" indent="-342900" algn="l" rtl="0">
              <a:spcBef>
                <a:spcPts val="0"/>
              </a:spcBef>
              <a:spcAft>
                <a:spcPts val="0"/>
              </a:spcAft>
              <a:buSzPts val="1800"/>
              <a:buChar char="•"/>
            </a:pPr>
            <a:r>
              <a:rPr lang="en-US"/>
              <a:t>Loveless-coded characters</a:t>
            </a:r>
            <a:endParaRPr/>
          </a:p>
          <a:p>
            <a:pPr marL="914400" lvl="1" indent="-342900" algn="l" rtl="0">
              <a:spcBef>
                <a:spcPts val="0"/>
              </a:spcBef>
              <a:spcAft>
                <a:spcPts val="0"/>
              </a:spcAft>
              <a:buSzPts val="1800"/>
              <a:buChar char="•"/>
            </a:pPr>
            <a:r>
              <a:rPr lang="en-US"/>
              <a:t>Characters who try to end others’ relationships</a:t>
            </a:r>
            <a:endParaRPr/>
          </a:p>
          <a:p>
            <a:pPr marL="457200" lvl="0" indent="-342900" algn="l" rtl="0">
              <a:spcBef>
                <a:spcPts val="1000"/>
              </a:spcBef>
              <a:spcAft>
                <a:spcPts val="0"/>
              </a:spcAft>
              <a:buSzPts val="1800"/>
              <a:buChar char="•"/>
            </a:pPr>
            <a:r>
              <a:rPr lang="en-US"/>
              <a:t>Characters who are not interested in sex or relationships not getting screentime (</a:t>
            </a:r>
            <a:r>
              <a:rPr lang="en-US" i="1"/>
              <a:t>cough</a:t>
            </a:r>
            <a:r>
              <a:rPr lang="en-US"/>
              <a:t> CW </a:t>
            </a:r>
            <a:r>
              <a:rPr lang="en-US" i="1"/>
              <a:t>cough</a:t>
            </a:r>
            <a:r>
              <a:rPr lang="en-US"/>
              <a:t>)</a:t>
            </a:r>
            <a:endParaRPr/>
          </a:p>
          <a:p>
            <a:pPr marL="457200" lvl="0" indent="-342900" algn="l" rtl="0">
              <a:spcBef>
                <a:spcPts val="1000"/>
              </a:spcBef>
              <a:spcAft>
                <a:spcPts val="0"/>
              </a:spcAft>
              <a:buSzPts val="1800"/>
              <a:buChar char="•"/>
            </a:pPr>
            <a:r>
              <a:rPr lang="en-US"/>
              <a:t>Sex negativity in-universe and in-fandom</a:t>
            </a:r>
            <a:endParaRPr/>
          </a:p>
          <a:p>
            <a:pPr marL="457200" lvl="0" indent="-342900" algn="l" rtl="0">
              <a:spcBef>
                <a:spcPts val="1000"/>
              </a:spcBef>
              <a:spcAft>
                <a:spcPts val="1000"/>
              </a:spcAft>
              <a:buSzPts val="1800"/>
              <a:buChar char="•"/>
            </a:pPr>
            <a:r>
              <a:rPr lang="en-US"/>
              <a:t>Conflating aromanticism and asexuality</a:t>
            </a:r>
            <a:endParaRPr/>
          </a:p>
        </p:txBody>
      </p:sp>
      <p:pic>
        <p:nvPicPr>
          <p:cNvPr id="180" name="Google Shape;180;g28bb6ee03b6_2_12" descr="a bird says &quot;aromantic&quot; and is cut off by another bird loudly squawking &quot;ace???  ACE???  ASEXUAL ASEXUAL ASEXUAL ASEXUAL&quot; while the first bird looks into the figurative camera with an annoyed expression"/>
          <p:cNvPicPr preferRelativeResize="0"/>
          <p:nvPr/>
        </p:nvPicPr>
        <p:blipFill>
          <a:blip r:embed="rId3">
            <a:alphaModFix/>
          </a:blip>
          <a:stretch>
            <a:fillRect/>
          </a:stretch>
        </p:blipFill>
        <p:spPr>
          <a:xfrm>
            <a:off x="5977142" y="2761990"/>
            <a:ext cx="2192498" cy="2183751"/>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g28bb6ee03b6_2_6"/>
          <p:cNvSpPr txBox="1">
            <a:spLocks noGrp="1"/>
          </p:cNvSpPr>
          <p:nvPr>
            <p:ph type="title"/>
          </p:nvPr>
        </p:nvSpPr>
        <p:spPr>
          <a:xfrm>
            <a:off x="426128" y="306280"/>
            <a:ext cx="8260800" cy="779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2800"/>
              <a:t>EXAMPLES OF AMATONORMATIVE TROPES IN MEDIA (PART I)</a:t>
            </a:r>
            <a:endParaRPr sz="2800"/>
          </a:p>
        </p:txBody>
      </p:sp>
      <p:sp>
        <p:nvSpPr>
          <p:cNvPr id="187" name="Google Shape;187;g28bb6ee03b6_2_6"/>
          <p:cNvSpPr txBox="1">
            <a:spLocks noGrp="1"/>
          </p:cNvSpPr>
          <p:nvPr>
            <p:ph type="body" idx="1"/>
          </p:nvPr>
        </p:nvSpPr>
        <p:spPr>
          <a:xfrm>
            <a:off x="457200" y="1314450"/>
            <a:ext cx="8229600" cy="3268800"/>
          </a:xfrm>
          <a:prstGeom prst="rect">
            <a:avLst/>
          </a:prstGeom>
        </p:spPr>
        <p:txBody>
          <a:bodyPr spcFirstLastPara="1" wrap="square" lIns="91425" tIns="45700" rIns="91425" bIns="45700" anchor="t" anchorCtr="0">
            <a:noAutofit/>
          </a:bodyPr>
          <a:lstStyle/>
          <a:p>
            <a:pPr marL="457200" lvl="0" indent="-342900" algn="l" rtl="0">
              <a:lnSpc>
                <a:spcPct val="100000"/>
              </a:lnSpc>
              <a:spcBef>
                <a:spcPts val="1000"/>
              </a:spcBef>
              <a:spcAft>
                <a:spcPts val="0"/>
              </a:spcAft>
              <a:buSzPts val="1800"/>
              <a:buChar char="•"/>
            </a:pPr>
            <a:r>
              <a:rPr lang="en-US" smtClean="0"/>
              <a:t>All single characters get paired off into couple units</a:t>
            </a:r>
          </a:p>
          <a:p>
            <a:pPr marL="457200" lvl="0" indent="-342900" algn="l" rtl="0">
              <a:lnSpc>
                <a:spcPct val="100000"/>
              </a:lnSpc>
              <a:spcBef>
                <a:spcPts val="1000"/>
              </a:spcBef>
              <a:spcAft>
                <a:spcPts val="0"/>
              </a:spcAft>
              <a:buSzPts val="1800"/>
              <a:buChar char="•"/>
            </a:pPr>
            <a:r>
              <a:rPr lang="en-US" smtClean="0"/>
              <a:t>Ignoring romantic boundaries treated as acceptable, desirable behaviour</a:t>
            </a:r>
            <a:endParaRPr lang="en-US"/>
          </a:p>
          <a:p>
            <a:pPr>
              <a:spcBef>
                <a:spcPts val="1000"/>
              </a:spcBef>
            </a:pPr>
            <a:r>
              <a:rPr lang="en-US"/>
              <a:t>Romantic relationships treated as a </a:t>
            </a:r>
            <a:r>
              <a:rPr lang="en-US" smtClean="0"/>
              <a:t>reward</a:t>
            </a:r>
          </a:p>
          <a:p>
            <a:pPr lvl="0">
              <a:spcBef>
                <a:spcPts val="1000"/>
              </a:spcBef>
            </a:pPr>
            <a:r>
              <a:rPr lang="en-US"/>
              <a:t>Casual sex </a:t>
            </a:r>
            <a:r>
              <a:rPr lang="en-US" smtClean="0"/>
              <a:t>"inevitably" </a:t>
            </a:r>
            <a:r>
              <a:rPr lang="en-US"/>
              <a:t>leads to romantic feelings and a </a:t>
            </a:r>
            <a:r>
              <a:rPr lang="en-US" smtClean="0"/>
              <a:t>relationship</a:t>
            </a: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g25e9a56dc2c_4_12"/>
          <p:cNvSpPr txBox="1">
            <a:spLocks noGrp="1"/>
          </p:cNvSpPr>
          <p:nvPr>
            <p:ph type="title"/>
          </p:nvPr>
        </p:nvSpPr>
        <p:spPr>
          <a:xfrm>
            <a:off x="426128" y="306280"/>
            <a:ext cx="8260800" cy="779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2800"/>
              <a:t>EXAMPLES OF AMATONORMATIVE TROPES IN MEDIA (PART II)</a:t>
            </a:r>
            <a:endParaRPr sz="2800"/>
          </a:p>
        </p:txBody>
      </p:sp>
      <p:sp>
        <p:nvSpPr>
          <p:cNvPr id="194" name="Google Shape;194;g25e9a56dc2c_4_12"/>
          <p:cNvSpPr txBox="1">
            <a:spLocks noGrp="1"/>
          </p:cNvSpPr>
          <p:nvPr>
            <p:ph type="body" idx="1"/>
          </p:nvPr>
        </p:nvSpPr>
        <p:spPr>
          <a:xfrm>
            <a:off x="457200" y="1314450"/>
            <a:ext cx="5239062" cy="3268800"/>
          </a:xfrm>
          <a:prstGeom prst="rect">
            <a:avLst/>
          </a:prstGeom>
        </p:spPr>
        <p:txBody>
          <a:bodyPr spcFirstLastPara="1" wrap="square" lIns="91425" tIns="45700" rIns="91425" bIns="45700" anchor="t" anchorCtr="0">
            <a:noAutofit/>
          </a:bodyPr>
          <a:lstStyle/>
          <a:p>
            <a:pPr marL="457200" lvl="0" indent="-342900" algn="l" rtl="0">
              <a:lnSpc>
                <a:spcPct val="100000"/>
              </a:lnSpc>
              <a:spcBef>
                <a:spcPts val="360"/>
              </a:spcBef>
              <a:spcAft>
                <a:spcPts val="0"/>
              </a:spcAft>
              <a:buSzPts val="1800"/>
              <a:buChar char="•"/>
            </a:pPr>
            <a:r>
              <a:rPr lang="en-US"/>
              <a:t>Romantic love as a redeeming quality </a:t>
            </a:r>
            <a:endParaRPr/>
          </a:p>
          <a:p>
            <a:pPr marL="457200" lvl="0" indent="0" algn="l" rtl="0">
              <a:lnSpc>
                <a:spcPct val="100000"/>
              </a:lnSpc>
              <a:spcBef>
                <a:spcPts val="360"/>
              </a:spcBef>
              <a:spcAft>
                <a:spcPts val="0"/>
              </a:spcAft>
              <a:buNone/>
            </a:pPr>
            <a:r>
              <a:rPr lang="en-US"/>
              <a:t>or </a:t>
            </a:r>
            <a:r>
              <a:rPr lang="en-US" smtClean="0"/>
              <a:t>storyline</a:t>
            </a:r>
            <a:endParaRPr/>
          </a:p>
          <a:p>
            <a:pPr>
              <a:spcBef>
                <a:spcPts val="1000"/>
              </a:spcBef>
            </a:pPr>
            <a:r>
              <a:rPr lang="en-US"/>
              <a:t>Characters who do not desire romantic relationships undergo </a:t>
            </a:r>
            <a:r>
              <a:rPr lang="en-US" smtClean="0"/>
              <a:t>"character development" </a:t>
            </a:r>
            <a:r>
              <a:rPr lang="en-US"/>
              <a:t>by </a:t>
            </a:r>
            <a:r>
              <a:rPr lang="en-US" smtClean="0"/>
              <a:t>"meeting </a:t>
            </a:r>
            <a:r>
              <a:rPr lang="en-US"/>
              <a:t>the right </a:t>
            </a:r>
            <a:r>
              <a:rPr lang="en-US" smtClean="0"/>
              <a:t>person" and ending </a:t>
            </a:r>
            <a:r>
              <a:rPr lang="en-US"/>
              <a:t>up coupled</a:t>
            </a:r>
          </a:p>
          <a:p>
            <a:pPr marL="457200" lvl="0" indent="-342900" algn="l" rtl="0">
              <a:spcBef>
                <a:spcPts val="1000"/>
              </a:spcBef>
              <a:spcAft>
                <a:spcPts val="0"/>
              </a:spcAft>
              <a:buSzPts val="1800"/>
              <a:buChar char="•"/>
            </a:pPr>
            <a:r>
              <a:rPr lang="en-US" smtClean="0"/>
              <a:t>Happy </a:t>
            </a:r>
            <a:r>
              <a:rPr lang="en-US"/>
              <a:t>endings are equated with </a:t>
            </a:r>
            <a:endParaRPr/>
          </a:p>
          <a:p>
            <a:pPr marL="457200" lvl="0" indent="0" algn="l" rtl="0">
              <a:spcBef>
                <a:spcPts val="0"/>
              </a:spcBef>
              <a:spcAft>
                <a:spcPts val="0"/>
              </a:spcAft>
              <a:buNone/>
            </a:pPr>
            <a:r>
              <a:rPr lang="en-US"/>
              <a:t>romantic endings; love fixes </a:t>
            </a:r>
            <a:r>
              <a:rPr lang="en-US" smtClean="0"/>
              <a:t>everything</a:t>
            </a:r>
          </a:p>
        </p:txBody>
      </p:sp>
      <p:pic>
        <p:nvPicPr>
          <p:cNvPr id="195" name="Google Shape;195;g25e9a56dc2c_4_12" descr="Fred Jones from Scooby Doo says &quot;Okay gang, let's see who this really is&quot; as he unmasks the phantom from the episode Hassle in the Castle, labelled &quot;the trope of romance supposedly making someone into a good/better person,&quot; to find out it is really Bluestone the Great, labelled &quot;the arophobic idea that not being in love makes someone a bad/worse person&quot;"/>
          <p:cNvPicPr preferRelativeResize="0"/>
          <p:nvPr/>
        </p:nvPicPr>
        <p:blipFill rotWithShape="1">
          <a:blip r:embed="rId3">
            <a:alphaModFix/>
          </a:blip>
          <a:srcRect t="3406"/>
          <a:stretch/>
        </p:blipFill>
        <p:spPr>
          <a:xfrm>
            <a:off x="5906525" y="1244184"/>
            <a:ext cx="2935241" cy="3782573"/>
          </a:xfrm>
          <a:prstGeom prst="rect">
            <a:avLst/>
          </a:prstGeom>
          <a:noFill/>
          <a:ln>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g28bb6ee03b6_1_64"/>
          <p:cNvSpPr txBox="1">
            <a:spLocks noGrp="1"/>
          </p:cNvSpPr>
          <p:nvPr>
            <p:ph type="title"/>
          </p:nvPr>
        </p:nvSpPr>
        <p:spPr>
          <a:xfrm>
            <a:off x="426128" y="306280"/>
            <a:ext cx="8260800" cy="779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2800"/>
              <a:t>EXAMPLES OF AMATONORMATIVE TROPES IN MEDIA (PART </a:t>
            </a:r>
            <a:r>
              <a:rPr lang="en-US" sz="2800" smtClean="0"/>
              <a:t>III)</a:t>
            </a:r>
            <a:endParaRPr sz="2800"/>
          </a:p>
        </p:txBody>
      </p:sp>
      <p:sp>
        <p:nvSpPr>
          <p:cNvPr id="202" name="Google Shape;202;g28bb6ee03b6_1_64"/>
          <p:cNvSpPr txBox="1">
            <a:spLocks noGrp="1"/>
          </p:cNvSpPr>
          <p:nvPr>
            <p:ph type="body" idx="1"/>
          </p:nvPr>
        </p:nvSpPr>
        <p:spPr>
          <a:xfrm>
            <a:off x="457200" y="1314450"/>
            <a:ext cx="8229600" cy="3308700"/>
          </a:xfrm>
          <a:prstGeom prst="rect">
            <a:avLst/>
          </a:prstGeom>
        </p:spPr>
        <p:txBody>
          <a:bodyPr spcFirstLastPara="1" wrap="square" lIns="91425" tIns="45700" rIns="91425" bIns="45700" anchor="t" anchorCtr="0">
            <a:noAutofit/>
          </a:bodyPr>
          <a:lstStyle/>
          <a:p>
            <a:pPr marL="457200" marR="0" lvl="0" indent="-342900" algn="l" rtl="0">
              <a:lnSpc>
                <a:spcPct val="100000"/>
              </a:lnSpc>
              <a:spcBef>
                <a:spcPts val="1000"/>
              </a:spcBef>
              <a:spcAft>
                <a:spcPts val="0"/>
              </a:spcAft>
              <a:buSzPts val="1800"/>
              <a:buChar char="•"/>
            </a:pPr>
            <a:r>
              <a:rPr lang="en-US" smtClean="0"/>
              <a:t>Nonmonogamy </a:t>
            </a:r>
            <a:r>
              <a:rPr lang="en-US"/>
              <a:t>treated as an immature phase or inevitably doomed</a:t>
            </a:r>
            <a:endParaRPr/>
          </a:p>
          <a:p>
            <a:pPr marL="457200" marR="0" lvl="0" indent="-342900" algn="l" rtl="0">
              <a:lnSpc>
                <a:spcPct val="100000"/>
              </a:lnSpc>
              <a:spcBef>
                <a:spcPts val="1000"/>
              </a:spcBef>
              <a:spcAft>
                <a:spcPts val="0"/>
              </a:spcAft>
              <a:buSzPts val="1800"/>
              <a:buChar char="•"/>
            </a:pPr>
            <a:r>
              <a:rPr lang="en-US"/>
              <a:t>Sex work seen as inherently demeaning, morally wrong, damaging, and unfulfilling/lesser</a:t>
            </a:r>
            <a:endParaRPr/>
          </a:p>
          <a:p>
            <a:pPr marL="457200" marR="0" lvl="0" indent="-342900" algn="l" rtl="0">
              <a:lnSpc>
                <a:spcPct val="100000"/>
              </a:lnSpc>
              <a:spcBef>
                <a:spcPts val="1000"/>
              </a:spcBef>
              <a:spcAft>
                <a:spcPts val="0"/>
              </a:spcAft>
              <a:buSzPts val="1800"/>
              <a:buChar char="•"/>
            </a:pPr>
            <a:r>
              <a:rPr lang="en-US"/>
              <a:t>Romance plots shoehorned into everything</a:t>
            </a:r>
            <a:endParaRPr/>
          </a:p>
          <a:p>
            <a:pPr marL="457200" marR="0" lvl="0" indent="-342900" algn="l" rtl="0">
              <a:lnSpc>
                <a:spcPct val="100000"/>
              </a:lnSpc>
              <a:spcBef>
                <a:spcPts val="1000"/>
              </a:spcBef>
              <a:spcAft>
                <a:spcPts val="0"/>
              </a:spcAft>
              <a:buSzPts val="1800"/>
              <a:buChar char="•"/>
            </a:pPr>
            <a:r>
              <a:rPr lang="en-US"/>
              <a:t>Bechdel test - character lives and </a:t>
            </a:r>
            <a:endParaRPr/>
          </a:p>
          <a:p>
            <a:pPr marL="457200" marR="0" lvl="0" indent="0" algn="l" rtl="0">
              <a:lnSpc>
                <a:spcPct val="100000"/>
              </a:lnSpc>
              <a:spcBef>
                <a:spcPts val="0"/>
              </a:spcBef>
              <a:spcAft>
                <a:spcPts val="0"/>
              </a:spcAft>
              <a:buNone/>
            </a:pPr>
            <a:r>
              <a:rPr lang="en-US"/>
              <a:t>conversations frequently revolve around </a:t>
            </a:r>
            <a:endParaRPr/>
          </a:p>
          <a:p>
            <a:pPr marL="457200" marR="0" lvl="0" indent="0" algn="l" rtl="0">
              <a:lnSpc>
                <a:spcPct val="100000"/>
              </a:lnSpc>
              <a:spcBef>
                <a:spcPts val="0"/>
              </a:spcBef>
              <a:spcAft>
                <a:spcPts val="0"/>
              </a:spcAft>
              <a:buNone/>
            </a:pPr>
            <a:r>
              <a:rPr lang="en-US"/>
              <a:t>romance and nothing else</a:t>
            </a:r>
            <a:endParaRPr/>
          </a:p>
        </p:txBody>
      </p:sp>
      <p:pic>
        <p:nvPicPr>
          <p:cNvPr id="203" name="Google Shape;203;g28bb6ee03b6_1_64" descr="Mac from It's Always Sunny in Philadelphia looks at a portrait of George Washington, labelled &quot;romance having to be in everything,&quot; and declares &quot;I've had enough of this dude.&quot;"/>
          <p:cNvPicPr preferRelativeResize="0"/>
          <p:nvPr/>
        </p:nvPicPr>
        <p:blipFill>
          <a:blip r:embed="rId3">
            <a:alphaModFix/>
          </a:blip>
          <a:stretch>
            <a:fillRect/>
          </a:stretch>
        </p:blipFill>
        <p:spPr>
          <a:xfrm>
            <a:off x="5421400" y="2571750"/>
            <a:ext cx="3419623" cy="2000250"/>
          </a:xfrm>
          <a:prstGeom prst="rect">
            <a:avLst/>
          </a:prstGeom>
          <a:noFill/>
          <a:ln>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g28bb6ee03b6_1_30"/>
          <p:cNvSpPr txBox="1">
            <a:spLocks noGrp="1"/>
          </p:cNvSpPr>
          <p:nvPr>
            <p:ph type="title"/>
          </p:nvPr>
        </p:nvSpPr>
        <p:spPr>
          <a:xfrm>
            <a:off x="426128" y="306280"/>
            <a:ext cx="8260800" cy="779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2800"/>
              <a:t>EXAMPLES OF COMPULSORY SEXUALITY REFLECTED IN MEDIA (PART I)</a:t>
            </a:r>
            <a:endParaRPr sz="2800"/>
          </a:p>
        </p:txBody>
      </p:sp>
      <p:sp>
        <p:nvSpPr>
          <p:cNvPr id="210" name="Google Shape;210;g28bb6ee03b6_1_30"/>
          <p:cNvSpPr txBox="1">
            <a:spLocks noGrp="1"/>
          </p:cNvSpPr>
          <p:nvPr>
            <p:ph type="body" idx="1"/>
          </p:nvPr>
        </p:nvSpPr>
        <p:spPr>
          <a:xfrm>
            <a:off x="457200" y="1314450"/>
            <a:ext cx="8229600" cy="3268800"/>
          </a:xfrm>
          <a:prstGeom prst="rect">
            <a:avLst/>
          </a:prstGeom>
        </p:spPr>
        <p:txBody>
          <a:bodyPr spcFirstLastPara="1" wrap="square" lIns="91425" tIns="45700" rIns="91425" bIns="45700" anchor="t" anchorCtr="0">
            <a:noAutofit/>
          </a:bodyPr>
          <a:lstStyle/>
          <a:p>
            <a:pPr marL="457200" lvl="0" indent="-342900" algn="l" rtl="0">
              <a:spcBef>
                <a:spcPts val="360"/>
              </a:spcBef>
              <a:spcAft>
                <a:spcPts val="0"/>
              </a:spcAft>
              <a:buSzPts val="1800"/>
              <a:buChar char="•"/>
            </a:pPr>
            <a:r>
              <a:rPr lang="en-US"/>
              <a:t>Sex, especially the first time, treated as a milestone, life-changing, coming of age event</a:t>
            </a:r>
            <a:endParaRPr/>
          </a:p>
          <a:p>
            <a:pPr marL="457200" lvl="0" indent="-342900" algn="l" rtl="0">
              <a:spcBef>
                <a:spcPts val="1000"/>
              </a:spcBef>
              <a:spcAft>
                <a:spcPts val="0"/>
              </a:spcAft>
              <a:buSzPts val="1800"/>
              <a:buChar char="•"/>
            </a:pPr>
            <a:r>
              <a:rPr lang="en-US"/>
              <a:t>Virginity (especially in adults) scorned, pitied, and mocked, and needing a reason like amatonormativity or religion</a:t>
            </a:r>
            <a:endParaRPr/>
          </a:p>
          <a:p>
            <a:pPr marL="457200" lvl="0" indent="-342900" algn="l" rtl="0">
              <a:spcBef>
                <a:spcPts val="1000"/>
              </a:spcBef>
              <a:spcAft>
                <a:spcPts val="1000"/>
              </a:spcAft>
              <a:buSzPts val="1800"/>
              <a:buChar char="•"/>
            </a:pPr>
            <a:r>
              <a:rPr lang="en-US"/>
              <a:t>Romantic relationships are seen as more legitimate, or potentially only as legitimate, when sexually consummated</a:t>
            </a:r>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g28bb6ee03b6_1_58"/>
          <p:cNvSpPr txBox="1">
            <a:spLocks noGrp="1"/>
          </p:cNvSpPr>
          <p:nvPr>
            <p:ph type="title"/>
          </p:nvPr>
        </p:nvSpPr>
        <p:spPr>
          <a:xfrm>
            <a:off x="426128" y="306280"/>
            <a:ext cx="8260800" cy="779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2800"/>
              <a:t>EXAMPLES OF COMPULSORY SEXUALITY REFLECTED IN MEDIA (PART II)</a:t>
            </a:r>
            <a:endParaRPr sz="2800"/>
          </a:p>
        </p:txBody>
      </p:sp>
      <p:sp>
        <p:nvSpPr>
          <p:cNvPr id="217" name="Google Shape;217;g28bb6ee03b6_1_58"/>
          <p:cNvSpPr txBox="1">
            <a:spLocks noGrp="1"/>
          </p:cNvSpPr>
          <p:nvPr>
            <p:ph type="body" idx="1"/>
          </p:nvPr>
        </p:nvSpPr>
        <p:spPr>
          <a:xfrm>
            <a:off x="457200" y="1314450"/>
            <a:ext cx="8229600" cy="3308700"/>
          </a:xfrm>
          <a:prstGeom prst="rect">
            <a:avLst/>
          </a:prstGeom>
        </p:spPr>
        <p:txBody>
          <a:bodyPr spcFirstLastPara="1" wrap="square" lIns="91425" tIns="45700" rIns="91425" bIns="45700" anchor="t" anchorCtr="0">
            <a:noAutofit/>
          </a:bodyPr>
          <a:lstStyle/>
          <a:p>
            <a:pPr marL="457200" lvl="0" indent="-342900" algn="l" rtl="0">
              <a:spcBef>
                <a:spcPts val="360"/>
              </a:spcBef>
              <a:spcAft>
                <a:spcPts val="0"/>
              </a:spcAft>
              <a:buSzPts val="1800"/>
              <a:buChar char="•"/>
            </a:pPr>
            <a:r>
              <a:rPr lang="en-US"/>
              <a:t>Characters suddenly becoming interested in sex when they </a:t>
            </a:r>
            <a:r>
              <a:rPr lang="en-US" smtClean="0"/>
              <a:t>"meet </a:t>
            </a:r>
            <a:r>
              <a:rPr lang="en-US"/>
              <a:t>the right </a:t>
            </a:r>
            <a:r>
              <a:rPr lang="en-US" smtClean="0"/>
              <a:t>person"</a:t>
            </a:r>
            <a:endParaRPr/>
          </a:p>
          <a:p>
            <a:pPr marL="457200" lvl="0" indent="-342900" algn="l" rtl="0">
              <a:spcBef>
                <a:spcPts val="1000"/>
              </a:spcBef>
              <a:spcAft>
                <a:spcPts val="0"/>
              </a:spcAft>
              <a:buSzPts val="1800"/>
              <a:buChar char="•"/>
            </a:pPr>
            <a:r>
              <a:rPr lang="en-US"/>
              <a:t>A lack of interest in sex diagnosed as a medical issue and </a:t>
            </a:r>
            <a:r>
              <a:rPr lang="en-US" smtClean="0"/>
              <a:t>"fixed" </a:t>
            </a:r>
            <a:r>
              <a:rPr lang="en-US"/>
              <a:t>with medical intervention</a:t>
            </a:r>
            <a:endParaRPr/>
          </a:p>
          <a:p>
            <a:pPr marL="457200" lvl="0" indent="-342900" algn="l" rtl="0">
              <a:spcBef>
                <a:spcPts val="1000"/>
              </a:spcBef>
              <a:spcAft>
                <a:spcPts val="0"/>
              </a:spcAft>
              <a:buSzPts val="1800"/>
              <a:buChar char="•"/>
            </a:pPr>
            <a:r>
              <a:rPr lang="en-US"/>
              <a:t>Masculinity as being defined in part by sexual aggressiveness and men expected to be the sexual initiator</a:t>
            </a:r>
            <a:endParaRPr/>
          </a:p>
          <a:p>
            <a:pPr marL="457200" lvl="0" indent="-342900" algn="l" rtl="0">
              <a:spcBef>
                <a:spcPts val="1000"/>
              </a:spcBef>
              <a:spcAft>
                <a:spcPts val="1000"/>
              </a:spcAft>
              <a:buSzPts val="1800"/>
              <a:buChar char="•"/>
            </a:pPr>
            <a:r>
              <a:rPr lang="en-US"/>
              <a:t>Sex treated as reward for heroic actions or simply not being an asshole</a:t>
            </a:r>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g28bb6ee03b6_1_36"/>
          <p:cNvSpPr txBox="1">
            <a:spLocks noGrp="1"/>
          </p:cNvSpPr>
          <p:nvPr>
            <p:ph type="title"/>
          </p:nvPr>
        </p:nvSpPr>
        <p:spPr>
          <a:xfrm>
            <a:off x="736456" y="2400300"/>
            <a:ext cx="7696200" cy="9717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rgbClr val="40003F"/>
              </a:buClr>
              <a:buSzPts val="3200"/>
              <a:buFont typeface="Rockwell"/>
              <a:buNone/>
            </a:pPr>
            <a:r>
              <a:rPr lang="en-US"/>
              <a:t>WHAT REPRESENTATION DO WE WANT?</a:t>
            </a:r>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8"/>
          <p:cNvSpPr txBox="1">
            <a:spLocks noGrp="1"/>
          </p:cNvSpPr>
          <p:nvPr>
            <p:ph type="title"/>
          </p:nvPr>
        </p:nvSpPr>
        <p:spPr>
          <a:xfrm>
            <a:off x="426128" y="306280"/>
            <a:ext cx="8260672" cy="77957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007D36"/>
              </a:buClr>
              <a:buSzPts val="2400"/>
              <a:buFont typeface="Rockwell"/>
              <a:buNone/>
            </a:pPr>
            <a:r>
              <a:rPr lang="en-US" sz="2800"/>
              <a:t>EXPLICIT REPRESENTATION</a:t>
            </a:r>
            <a:endParaRPr sz="2800"/>
          </a:p>
        </p:txBody>
      </p:sp>
      <p:sp>
        <p:nvSpPr>
          <p:cNvPr id="229" name="Google Shape;229;p8"/>
          <p:cNvSpPr txBox="1">
            <a:spLocks noGrp="1"/>
          </p:cNvSpPr>
          <p:nvPr>
            <p:ph type="body" idx="1"/>
          </p:nvPr>
        </p:nvSpPr>
        <p:spPr>
          <a:xfrm>
            <a:off x="457200" y="1314451"/>
            <a:ext cx="8229600" cy="3280172"/>
          </a:xfrm>
          <a:prstGeom prst="rect">
            <a:avLst/>
          </a:prstGeom>
          <a:noFill/>
          <a:ln>
            <a:noFill/>
          </a:ln>
        </p:spPr>
        <p:txBody>
          <a:bodyPr spcFirstLastPara="1" wrap="square" lIns="91425" tIns="45700" rIns="91425" bIns="45700" anchor="t" anchorCtr="0">
            <a:normAutofit/>
          </a:bodyPr>
          <a:lstStyle/>
          <a:p>
            <a:pPr marL="342900" lvl="0" indent="-228600" algn="l" rtl="0">
              <a:lnSpc>
                <a:spcPct val="100000"/>
              </a:lnSpc>
              <a:spcBef>
                <a:spcPts val="0"/>
              </a:spcBef>
              <a:spcAft>
                <a:spcPts val="0"/>
              </a:spcAft>
              <a:buSzPts val="1800"/>
              <a:buChar char="•"/>
            </a:pPr>
            <a:r>
              <a:rPr lang="en-US"/>
              <a:t>Why is it important to </a:t>
            </a:r>
            <a:r>
              <a:rPr lang="en-US" i="1"/>
              <a:t>say</a:t>
            </a:r>
            <a:r>
              <a:rPr lang="en-US"/>
              <a:t> </a:t>
            </a:r>
            <a:r>
              <a:rPr lang="en-US" smtClean="0"/>
              <a:t>"aromantic" </a:t>
            </a:r>
            <a:r>
              <a:rPr lang="en-US"/>
              <a:t>or </a:t>
            </a:r>
            <a:r>
              <a:rPr lang="en-US" smtClean="0"/>
              <a:t>"asexual"?  </a:t>
            </a:r>
            <a:r>
              <a:rPr lang="en-US"/>
              <a:t>Why is </a:t>
            </a:r>
            <a:r>
              <a:rPr lang="en-US" smtClean="0"/>
              <a:t>"Word </a:t>
            </a:r>
            <a:r>
              <a:rPr lang="en-US"/>
              <a:t>of </a:t>
            </a:r>
            <a:r>
              <a:rPr lang="en-US" smtClean="0"/>
              <a:t>God" </a:t>
            </a:r>
            <a:r>
              <a:rPr lang="en-US"/>
              <a:t>not good enough?</a:t>
            </a:r>
            <a:endParaRPr/>
          </a:p>
          <a:p>
            <a:pPr marL="342900" lvl="0" indent="-228600" algn="l" rtl="0">
              <a:lnSpc>
                <a:spcPct val="100000"/>
              </a:lnSpc>
              <a:spcBef>
                <a:spcPts val="1000"/>
              </a:spcBef>
              <a:spcAft>
                <a:spcPts val="0"/>
              </a:spcAft>
              <a:buSzPts val="1800"/>
              <a:buChar char="•"/>
            </a:pPr>
            <a:r>
              <a:rPr lang="en-US"/>
              <a:t>Are there examples of characters whose lack of explicit identification still works?</a:t>
            </a:r>
            <a:endParaRPr/>
          </a:p>
          <a:p>
            <a:pPr marL="342900" lvl="0" indent="-228600" algn="l" rtl="0">
              <a:lnSpc>
                <a:spcPct val="100000"/>
              </a:lnSpc>
              <a:spcBef>
                <a:spcPts val="1000"/>
              </a:spcBef>
              <a:spcAft>
                <a:spcPts val="0"/>
              </a:spcAft>
              <a:buSzPts val="1800"/>
              <a:buChar char="•"/>
            </a:pPr>
            <a:r>
              <a:rPr lang="en-US"/>
              <a:t>How do we handle inter/intra-community conflict over claiming characters?</a:t>
            </a:r>
            <a:endParaRPr/>
          </a:p>
          <a:p>
            <a:pPr marL="914400" lvl="1" indent="-342900" algn="l" rtl="0">
              <a:lnSpc>
                <a:spcPct val="100000"/>
              </a:lnSpc>
              <a:spcBef>
                <a:spcPts val="0"/>
              </a:spcBef>
              <a:spcAft>
                <a:spcPts val="1000"/>
              </a:spcAft>
              <a:buSzPts val="1800"/>
              <a:buChar char="•"/>
            </a:pPr>
            <a:r>
              <a:rPr lang="en-US"/>
              <a:t>ie: Elsa!</a:t>
            </a:r>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g28bb6ee03b6_1_40"/>
          <p:cNvSpPr txBox="1">
            <a:spLocks noGrp="1"/>
          </p:cNvSpPr>
          <p:nvPr>
            <p:ph type="title"/>
          </p:nvPr>
        </p:nvSpPr>
        <p:spPr>
          <a:xfrm>
            <a:off x="426128" y="306280"/>
            <a:ext cx="8260800" cy="7797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007D36"/>
              </a:buClr>
              <a:buSzPts val="2400"/>
              <a:buFont typeface="Rockwell"/>
              <a:buNone/>
            </a:pPr>
            <a:r>
              <a:rPr lang="en-US" sz="2800"/>
              <a:t>INTERSECTIONALITY</a:t>
            </a:r>
            <a:endParaRPr sz="2800"/>
          </a:p>
        </p:txBody>
      </p:sp>
      <p:sp>
        <p:nvSpPr>
          <p:cNvPr id="236" name="Google Shape;236;g28bb6ee03b6_1_40"/>
          <p:cNvSpPr txBox="1">
            <a:spLocks noGrp="1"/>
          </p:cNvSpPr>
          <p:nvPr>
            <p:ph type="body" idx="1"/>
          </p:nvPr>
        </p:nvSpPr>
        <p:spPr>
          <a:xfrm>
            <a:off x="457200" y="1314451"/>
            <a:ext cx="8229600" cy="3280200"/>
          </a:xfrm>
          <a:prstGeom prst="rect">
            <a:avLst/>
          </a:prstGeom>
          <a:noFill/>
          <a:ln>
            <a:noFill/>
          </a:ln>
        </p:spPr>
        <p:txBody>
          <a:bodyPr spcFirstLastPara="1" wrap="square" lIns="91425" tIns="45700" rIns="91425" bIns="45700" anchor="t" anchorCtr="0">
            <a:normAutofit/>
          </a:bodyPr>
          <a:lstStyle/>
          <a:p>
            <a:pPr marL="342900" lvl="0" indent="-228600" algn="l" rtl="0">
              <a:lnSpc>
                <a:spcPct val="100000"/>
              </a:lnSpc>
              <a:spcBef>
                <a:spcPts val="1000"/>
              </a:spcBef>
              <a:spcAft>
                <a:spcPts val="0"/>
              </a:spcAft>
              <a:buSzPts val="1800"/>
              <a:buChar char="•"/>
            </a:pPr>
            <a:r>
              <a:rPr lang="en-US"/>
              <a:t>What other identities do most current aspec characters share? What are we missing?</a:t>
            </a:r>
            <a:endParaRPr/>
          </a:p>
          <a:p>
            <a:pPr marL="914400" lvl="1" indent="-342900" algn="l" rtl="0">
              <a:lnSpc>
                <a:spcPct val="100000"/>
              </a:lnSpc>
              <a:spcBef>
                <a:spcPts val="1000"/>
              </a:spcBef>
              <a:spcAft>
                <a:spcPts val="0"/>
              </a:spcAft>
              <a:buSzPts val="1800"/>
              <a:buChar char="•"/>
            </a:pPr>
            <a:r>
              <a:rPr lang="en-US"/>
              <a:t>Race</a:t>
            </a:r>
            <a:endParaRPr/>
          </a:p>
          <a:p>
            <a:pPr marL="914400" lvl="1" indent="-342900" algn="l" rtl="0">
              <a:lnSpc>
                <a:spcPct val="100000"/>
              </a:lnSpc>
              <a:spcBef>
                <a:spcPts val="1000"/>
              </a:spcBef>
              <a:spcAft>
                <a:spcPts val="0"/>
              </a:spcAft>
              <a:buSzPts val="1800"/>
              <a:buChar char="•"/>
            </a:pPr>
            <a:r>
              <a:rPr lang="en-US"/>
              <a:t>Age</a:t>
            </a:r>
            <a:endParaRPr/>
          </a:p>
          <a:p>
            <a:pPr marL="914400" lvl="1" indent="-342900" algn="l" rtl="0">
              <a:lnSpc>
                <a:spcPct val="100000"/>
              </a:lnSpc>
              <a:spcBef>
                <a:spcPts val="1000"/>
              </a:spcBef>
              <a:spcAft>
                <a:spcPts val="0"/>
              </a:spcAft>
              <a:buSzPts val="1800"/>
              <a:buChar char="•"/>
            </a:pPr>
            <a:r>
              <a:rPr lang="en-US"/>
              <a:t>(Dis)ability</a:t>
            </a:r>
            <a:endParaRPr/>
          </a:p>
          <a:p>
            <a:pPr marL="914400" lvl="1" indent="-342900" algn="l" rtl="0">
              <a:lnSpc>
                <a:spcPct val="100000"/>
              </a:lnSpc>
              <a:spcBef>
                <a:spcPts val="1000"/>
              </a:spcBef>
              <a:spcAft>
                <a:spcPts val="1000"/>
              </a:spcAft>
              <a:buSzPts val="1800"/>
              <a:buChar char="•"/>
            </a:pPr>
            <a:r>
              <a:rPr lang="en-US"/>
              <a:t>Gender identity</a:t>
            </a:r>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g28bb6ee03b6_1_46"/>
          <p:cNvSpPr txBox="1">
            <a:spLocks noGrp="1"/>
          </p:cNvSpPr>
          <p:nvPr>
            <p:ph type="title"/>
          </p:nvPr>
        </p:nvSpPr>
        <p:spPr>
          <a:xfrm>
            <a:off x="426128" y="306280"/>
            <a:ext cx="8260800" cy="7797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t>AND BEYOND!</a:t>
            </a:r>
            <a:endParaRPr/>
          </a:p>
        </p:txBody>
      </p:sp>
      <p:sp>
        <p:nvSpPr>
          <p:cNvPr id="243" name="Google Shape;243;g28bb6ee03b6_1_46"/>
          <p:cNvSpPr txBox="1">
            <a:spLocks noGrp="1"/>
          </p:cNvSpPr>
          <p:nvPr>
            <p:ph type="body" idx="1"/>
          </p:nvPr>
        </p:nvSpPr>
        <p:spPr>
          <a:xfrm>
            <a:off x="457200" y="1314451"/>
            <a:ext cx="8229600" cy="3280200"/>
          </a:xfrm>
          <a:prstGeom prst="rect">
            <a:avLst/>
          </a:prstGeom>
        </p:spPr>
        <p:txBody>
          <a:bodyPr spcFirstLastPara="1" wrap="square" lIns="91425" tIns="45700" rIns="91425" bIns="45700" anchor="t" anchorCtr="0">
            <a:normAutofit/>
          </a:bodyPr>
          <a:lstStyle/>
          <a:p>
            <a:pPr marL="457200" lvl="0" indent="-342900" algn="l" rtl="0">
              <a:spcBef>
                <a:spcPts val="360"/>
              </a:spcBef>
              <a:spcAft>
                <a:spcPts val="0"/>
              </a:spcAft>
              <a:buSzPts val="1800"/>
              <a:buChar char="•"/>
            </a:pPr>
            <a:r>
              <a:rPr lang="en-US"/>
              <a:t>Diversity of orientations</a:t>
            </a:r>
            <a:endParaRPr/>
          </a:p>
          <a:p>
            <a:pPr marL="914400" lvl="1" indent="-342900" algn="l" rtl="0">
              <a:spcBef>
                <a:spcPts val="0"/>
              </a:spcBef>
              <a:spcAft>
                <a:spcPts val="0"/>
              </a:spcAft>
              <a:buSzPts val="1800"/>
              <a:buChar char="•"/>
            </a:pPr>
            <a:r>
              <a:rPr lang="en-US"/>
              <a:t>People along the aro and ace spectra (gray, demi, quoi, etc)</a:t>
            </a:r>
            <a:endParaRPr/>
          </a:p>
          <a:p>
            <a:pPr marL="914400" lvl="1" indent="-342900" algn="l" rtl="0">
              <a:spcBef>
                <a:spcPts val="0"/>
              </a:spcBef>
              <a:spcAft>
                <a:spcPts val="0"/>
              </a:spcAft>
              <a:buSzPts val="1800"/>
              <a:buChar char="•"/>
            </a:pPr>
            <a:r>
              <a:rPr lang="en-US"/>
              <a:t>Allosexual aromantics!</a:t>
            </a:r>
            <a:endParaRPr/>
          </a:p>
          <a:p>
            <a:pPr marL="457200" lvl="0" indent="-342900" algn="l" rtl="0">
              <a:spcBef>
                <a:spcPts val="1000"/>
              </a:spcBef>
              <a:spcAft>
                <a:spcPts val="0"/>
              </a:spcAft>
              <a:buSzPts val="1800"/>
              <a:buChar char="•"/>
            </a:pPr>
            <a:r>
              <a:rPr lang="en-US"/>
              <a:t>Accessible aspec representation - in media that is </a:t>
            </a:r>
            <a:r>
              <a:rPr lang="en-US" i="1"/>
              <a:t>not</a:t>
            </a:r>
            <a:r>
              <a:rPr lang="en-US"/>
              <a:t> focused on sex and romance</a:t>
            </a:r>
            <a:endParaRPr/>
          </a:p>
          <a:p>
            <a:pPr marL="457200" lvl="0" indent="-342900" algn="l" rtl="0">
              <a:spcBef>
                <a:spcPts val="1000"/>
              </a:spcBef>
              <a:spcAft>
                <a:spcPts val="0"/>
              </a:spcAft>
              <a:buSzPts val="1800"/>
              <a:buChar char="•"/>
            </a:pPr>
            <a:r>
              <a:rPr lang="en-US"/>
              <a:t>Storylines beyond coming out</a:t>
            </a:r>
            <a:endParaRPr/>
          </a:p>
          <a:p>
            <a:pPr marL="457200" lvl="0" indent="-342900" algn="l" rtl="0">
              <a:spcBef>
                <a:spcPts val="1000"/>
              </a:spcBef>
              <a:spcAft>
                <a:spcPts val="0"/>
              </a:spcAft>
              <a:buSzPts val="1800"/>
              <a:buChar char="•"/>
            </a:pPr>
            <a:r>
              <a:rPr lang="en-US" smtClean="0"/>
              <a:t>"Aspec friendly" </a:t>
            </a:r>
            <a:r>
              <a:rPr lang="en-US"/>
              <a:t>genres beyond children’s media and horror</a:t>
            </a:r>
            <a:endParaRPr/>
          </a:p>
          <a:p>
            <a:pPr marL="457200" lvl="0" indent="-342900" algn="l" rtl="0">
              <a:spcBef>
                <a:spcPts val="1000"/>
              </a:spcBef>
              <a:spcAft>
                <a:spcPts val="0"/>
              </a:spcAft>
              <a:buSzPts val="1800"/>
              <a:buChar char="•"/>
            </a:pPr>
            <a:r>
              <a:rPr lang="en-US"/>
              <a:t>Aro and ace characters without angst - who are joyful in their identities!</a:t>
            </a:r>
            <a:endParaRPr/>
          </a:p>
          <a:p>
            <a:pPr marL="457200" lvl="0" indent="-342900" algn="l" rtl="0">
              <a:spcBef>
                <a:spcPts val="1000"/>
              </a:spcBef>
              <a:spcAft>
                <a:spcPts val="1000"/>
              </a:spcAft>
              <a:buSzPts val="1800"/>
              <a:buChar char="•"/>
            </a:pPr>
            <a:r>
              <a:rPr lang="en-US"/>
              <a:t>Sex positivity</a:t>
            </a:r>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g16ebda6ffb6_1_10"/>
          <p:cNvSpPr txBox="1">
            <a:spLocks noGrp="1"/>
          </p:cNvSpPr>
          <p:nvPr>
            <p:ph type="title"/>
          </p:nvPr>
        </p:nvSpPr>
        <p:spPr>
          <a:xfrm>
            <a:off x="736456" y="2400300"/>
            <a:ext cx="7696200" cy="9717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rgbClr val="40003F"/>
              </a:buClr>
              <a:buSzPts val="3200"/>
              <a:buFont typeface="Rockwell"/>
              <a:buNone/>
            </a:pPr>
            <a:r>
              <a:rPr lang="en-US"/>
              <a:t>INTRODUCTION</a:t>
            </a:r>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g16ebda6ffb6_0_293"/>
          <p:cNvSpPr txBox="1">
            <a:spLocks noGrp="1"/>
          </p:cNvSpPr>
          <p:nvPr>
            <p:ph type="title"/>
          </p:nvPr>
        </p:nvSpPr>
        <p:spPr>
          <a:xfrm>
            <a:off x="736456" y="2400300"/>
            <a:ext cx="7696200" cy="9717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rgbClr val="40003F"/>
              </a:buClr>
              <a:buSzPts val="3200"/>
              <a:buFont typeface="Rockwell"/>
              <a:buNone/>
            </a:pPr>
            <a:r>
              <a:rPr lang="en-US"/>
              <a:t>HOW DO WE GET THERE?</a:t>
            </a:r>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g25e9a56dc2c_4_1"/>
          <p:cNvSpPr txBox="1">
            <a:spLocks noGrp="1"/>
          </p:cNvSpPr>
          <p:nvPr>
            <p:ph type="title"/>
          </p:nvPr>
        </p:nvSpPr>
        <p:spPr>
          <a:xfrm>
            <a:off x="426128" y="306280"/>
            <a:ext cx="8260800" cy="7797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t>SUGGESTIONS</a:t>
            </a:r>
            <a:endParaRPr/>
          </a:p>
        </p:txBody>
      </p:sp>
      <p:pic>
        <p:nvPicPr>
          <p:cNvPr id="255" name="Google Shape;255;g25e9a56dc2c_4_1" descr="&quot;Aro content creators&quot; stoop down with &quot;content that's not bogged down by romance&quot; in their hand, saying &quot;You are safe now my sweet child&quot; as they feed &quot;aros and other people with taste,&quot; who reply &quot;I owe you my life.&quot;"/>
          <p:cNvPicPr preferRelativeResize="0"/>
          <p:nvPr/>
        </p:nvPicPr>
        <p:blipFill rotWithShape="1">
          <a:blip r:embed="rId3">
            <a:alphaModFix/>
          </a:blip>
          <a:srcRect t="15782"/>
          <a:stretch/>
        </p:blipFill>
        <p:spPr>
          <a:xfrm>
            <a:off x="4586891" y="1384800"/>
            <a:ext cx="3747639" cy="3156252"/>
          </a:xfrm>
          <a:prstGeom prst="rect">
            <a:avLst/>
          </a:prstGeom>
          <a:noFill/>
          <a:ln>
            <a:noFill/>
          </a:ln>
        </p:spPr>
      </p:pic>
      <p:pic>
        <p:nvPicPr>
          <p:cNvPr id="256" name="Google Shape;256;g25e9a56dc2c_4_1" descr="A bird up on stage in the spotlight says &quot;romance and ~true love~&quot; into the microphone.  The audience, labelled &quot;me,&quot; shouts &quot;BOOO!  GET BETTER MATERIAL!&quot;  The bird, labelled &quot;alloro writers,&quot; sweats and hesitates, flipping through its notecards to find that they all say &quot;romance and ~true love~,&quot; &quot;amatonormative tropes,&quot; and &quot;romo feewings&quot; repeatedly."/>
          <p:cNvPicPr preferRelativeResize="0"/>
          <p:nvPr/>
        </p:nvPicPr>
        <p:blipFill>
          <a:blip r:embed="rId4">
            <a:alphaModFix/>
          </a:blip>
          <a:stretch>
            <a:fillRect/>
          </a:stretch>
        </p:blipFill>
        <p:spPr>
          <a:xfrm>
            <a:off x="1059780" y="1393177"/>
            <a:ext cx="3123024" cy="3139499"/>
          </a:xfrm>
          <a:prstGeom prst="rect">
            <a:avLst/>
          </a:prstGeom>
          <a:noFill/>
          <a:ln>
            <a:no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g16ebda6ffb6_0_13"/>
          <p:cNvSpPr txBox="1">
            <a:spLocks noGrp="1"/>
          </p:cNvSpPr>
          <p:nvPr>
            <p:ph type="title"/>
          </p:nvPr>
        </p:nvSpPr>
        <p:spPr>
          <a:xfrm>
            <a:off x="426128" y="306280"/>
            <a:ext cx="8260800" cy="7797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007D36"/>
              </a:buClr>
              <a:buSzPts val="2400"/>
              <a:buFont typeface="Rockwell"/>
              <a:buNone/>
            </a:pPr>
            <a:r>
              <a:rPr lang="en-US" sz="3000"/>
              <a:t>MORE RESOURCES</a:t>
            </a:r>
            <a:endParaRPr sz="3000"/>
          </a:p>
        </p:txBody>
      </p:sp>
      <p:sp>
        <p:nvSpPr>
          <p:cNvPr id="263" name="Google Shape;263;g16ebda6ffb6_0_13"/>
          <p:cNvSpPr txBox="1">
            <a:spLocks noGrp="1"/>
          </p:cNvSpPr>
          <p:nvPr>
            <p:ph type="body" idx="1"/>
          </p:nvPr>
        </p:nvSpPr>
        <p:spPr>
          <a:xfrm>
            <a:off x="457200" y="1314451"/>
            <a:ext cx="8229600" cy="3280200"/>
          </a:xfrm>
          <a:prstGeom prst="rect">
            <a:avLst/>
          </a:prstGeom>
          <a:noFill/>
          <a:ln>
            <a:noFill/>
          </a:ln>
        </p:spPr>
        <p:txBody>
          <a:bodyPr spcFirstLastPara="1" wrap="square" lIns="91425" tIns="45700" rIns="91425" bIns="45700" anchor="t" anchorCtr="0">
            <a:normAutofit/>
          </a:bodyPr>
          <a:lstStyle/>
          <a:p>
            <a:pPr marL="342900" lvl="0" indent="-228600" algn="l" rtl="0">
              <a:lnSpc>
                <a:spcPct val="100000"/>
              </a:lnSpc>
              <a:spcBef>
                <a:spcPts val="0"/>
              </a:spcBef>
              <a:spcAft>
                <a:spcPts val="0"/>
              </a:spcAft>
              <a:buSzPts val="1800"/>
              <a:buChar char="•"/>
            </a:pPr>
            <a:r>
              <a:rPr lang="en-US"/>
              <a:t>The Ace and Aro Characters Database: </a:t>
            </a:r>
            <a:r>
              <a:rPr lang="en-US" u="sng">
                <a:solidFill>
                  <a:schemeClr val="hlink"/>
                </a:solidFill>
                <a:hlinkClick r:id="rId3"/>
              </a:rPr>
              <a:t>https://www.aroacedatabase.com/</a:t>
            </a:r>
            <a:endParaRPr/>
          </a:p>
          <a:p>
            <a:pPr marL="457200" lvl="0" indent="0" algn="l" rtl="0">
              <a:lnSpc>
                <a:spcPct val="100000"/>
              </a:lnSpc>
              <a:spcBef>
                <a:spcPts val="0"/>
              </a:spcBef>
              <a:spcAft>
                <a:spcPts val="0"/>
              </a:spcAft>
              <a:buNone/>
            </a:pPr>
            <a:endParaRPr/>
          </a:p>
          <a:p>
            <a:pPr marL="342900" lvl="0" indent="-228600" algn="l" rtl="0">
              <a:lnSpc>
                <a:spcPct val="100000"/>
              </a:lnSpc>
              <a:spcBef>
                <a:spcPts val="0"/>
              </a:spcBef>
              <a:spcAft>
                <a:spcPts val="0"/>
              </a:spcAft>
              <a:buSzPts val="1800"/>
              <a:buChar char="•"/>
            </a:pPr>
            <a:r>
              <a:rPr lang="en-US"/>
              <a:t>TAAAP Bookshop.org: </a:t>
            </a:r>
            <a:r>
              <a:rPr lang="en-US" u="sng">
                <a:solidFill>
                  <a:schemeClr val="hlink"/>
                </a:solidFill>
                <a:hlinkClick r:id="rId4"/>
              </a:rPr>
              <a:t>https://bookshop.org/shop/taaap</a:t>
            </a:r>
            <a:endParaRPr/>
          </a:p>
          <a:p>
            <a:pPr marL="45720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endParaRPr/>
          </a:p>
          <a:p>
            <a:pPr marL="342900" lvl="0" indent="-114300" algn="l" rtl="0">
              <a:lnSpc>
                <a:spcPct val="100000"/>
              </a:lnSpc>
              <a:spcBef>
                <a:spcPts val="360"/>
              </a:spcBef>
              <a:spcAft>
                <a:spcPts val="0"/>
              </a:spcAft>
              <a:buSzPts val="1800"/>
              <a:buNone/>
            </a:pPr>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g28bb6ee03b6_1_0"/>
          <p:cNvSpPr txBox="1">
            <a:spLocks noGrp="1"/>
          </p:cNvSpPr>
          <p:nvPr>
            <p:ph type="title"/>
          </p:nvPr>
        </p:nvSpPr>
        <p:spPr>
          <a:xfrm>
            <a:off x="426128" y="306280"/>
            <a:ext cx="8260800" cy="7797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sz="2800"/>
              <a:t>ICEBREAKER</a:t>
            </a:r>
            <a:endParaRPr sz="2800"/>
          </a:p>
        </p:txBody>
      </p:sp>
      <p:sp>
        <p:nvSpPr>
          <p:cNvPr id="123" name="Google Shape;123;g28bb6ee03b6_1_0"/>
          <p:cNvSpPr txBox="1">
            <a:spLocks noGrp="1"/>
          </p:cNvSpPr>
          <p:nvPr>
            <p:ph type="body" idx="1"/>
          </p:nvPr>
        </p:nvSpPr>
        <p:spPr>
          <a:xfrm>
            <a:off x="457200" y="1314451"/>
            <a:ext cx="8229600" cy="3280200"/>
          </a:xfrm>
          <a:prstGeom prst="rect">
            <a:avLst/>
          </a:prstGeom>
        </p:spPr>
        <p:txBody>
          <a:bodyPr spcFirstLastPara="1" wrap="square" lIns="91425" tIns="45700" rIns="91425" bIns="45700" anchor="ctr" anchorCtr="0">
            <a:normAutofit/>
          </a:bodyPr>
          <a:lstStyle/>
          <a:p>
            <a:pPr marL="0" lvl="0" indent="0" algn="ctr" rtl="0">
              <a:spcBef>
                <a:spcPts val="360"/>
              </a:spcBef>
              <a:spcAft>
                <a:spcPts val="0"/>
              </a:spcAft>
              <a:buNone/>
            </a:pPr>
            <a:r>
              <a:rPr lang="en-US" sz="2200"/>
              <a:t>What comes to mind when you think of </a:t>
            </a:r>
            <a:r>
              <a:rPr lang="en-US" sz="2200" smtClean="0"/>
              <a:t>"groundbreaking" </a:t>
            </a:r>
            <a:r>
              <a:rPr lang="en-US" sz="2200"/>
              <a:t>queer/LGBTQIA+ media representation?</a:t>
            </a:r>
            <a:endParaRPr sz="220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5"/>
          <p:cNvSpPr txBox="1">
            <a:spLocks noGrp="1"/>
          </p:cNvSpPr>
          <p:nvPr>
            <p:ph type="title"/>
          </p:nvPr>
        </p:nvSpPr>
        <p:spPr>
          <a:xfrm>
            <a:off x="426128" y="306280"/>
            <a:ext cx="8260672" cy="77957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007D36"/>
              </a:buClr>
              <a:buSzPts val="2400"/>
              <a:buFont typeface="Rockwell"/>
              <a:buNone/>
            </a:pPr>
            <a:r>
              <a:rPr lang="en-US" sz="3200"/>
              <a:t>USEFUL TERMINOLOGY</a:t>
            </a:r>
            <a:endParaRPr sz="3200"/>
          </a:p>
        </p:txBody>
      </p:sp>
      <p:sp>
        <p:nvSpPr>
          <p:cNvPr id="130" name="Google Shape;130;p5"/>
          <p:cNvSpPr txBox="1">
            <a:spLocks noGrp="1"/>
          </p:cNvSpPr>
          <p:nvPr>
            <p:ph type="body" idx="1"/>
          </p:nvPr>
        </p:nvSpPr>
        <p:spPr>
          <a:xfrm>
            <a:off x="457200" y="1314451"/>
            <a:ext cx="8229600" cy="3280172"/>
          </a:xfrm>
          <a:prstGeom prst="rect">
            <a:avLst/>
          </a:prstGeom>
          <a:noFill/>
          <a:ln>
            <a:noFill/>
          </a:ln>
        </p:spPr>
        <p:txBody>
          <a:bodyPr spcFirstLastPara="1" wrap="square" lIns="91425" tIns="45700" rIns="91425" bIns="45700" anchor="t" anchorCtr="0">
            <a:normAutofit lnSpcReduction="20000"/>
          </a:bodyPr>
          <a:lstStyle/>
          <a:p>
            <a:pPr marL="342900" lvl="0" indent="-228600" algn="l" rtl="0">
              <a:lnSpc>
                <a:spcPct val="100000"/>
              </a:lnSpc>
              <a:spcBef>
                <a:spcPts val="0"/>
              </a:spcBef>
              <a:spcAft>
                <a:spcPts val="0"/>
              </a:spcAft>
              <a:buSzPts val="1800"/>
              <a:buChar char="•"/>
            </a:pPr>
            <a:r>
              <a:rPr lang="en-US" b="1"/>
              <a:t>Aromantic (aro) -</a:t>
            </a:r>
            <a:r>
              <a:rPr lang="en-US"/>
              <a:t> someone who feels little to no romantic attraction or does not connect with romance as a relationship category</a:t>
            </a:r>
            <a:endParaRPr b="1"/>
          </a:p>
          <a:p>
            <a:pPr marL="342900" lvl="0" indent="-228600" algn="l" rtl="0">
              <a:lnSpc>
                <a:spcPct val="100000"/>
              </a:lnSpc>
              <a:spcBef>
                <a:spcPts val="1000"/>
              </a:spcBef>
              <a:spcAft>
                <a:spcPts val="0"/>
              </a:spcAft>
              <a:buSzPts val="1800"/>
              <a:buChar char="•"/>
            </a:pPr>
            <a:r>
              <a:rPr lang="en-US" b="1"/>
              <a:t>Asexual (ace) - </a:t>
            </a:r>
            <a:r>
              <a:rPr lang="en-US"/>
              <a:t>someone who feels little to no sexual attraction or feels disconnected from societal assumptions around engaging with sexuality</a:t>
            </a:r>
            <a:endParaRPr/>
          </a:p>
          <a:p>
            <a:pPr marL="342900" lvl="0" indent="-228600" algn="l" rtl="0">
              <a:lnSpc>
                <a:spcPct val="100000"/>
              </a:lnSpc>
              <a:spcBef>
                <a:spcPts val="1000"/>
              </a:spcBef>
              <a:spcAft>
                <a:spcPts val="0"/>
              </a:spcAft>
              <a:buSzPts val="1800"/>
              <a:buChar char="•"/>
            </a:pPr>
            <a:r>
              <a:rPr lang="en-US" b="1"/>
              <a:t>Aspec -</a:t>
            </a:r>
            <a:r>
              <a:rPr lang="en-US"/>
              <a:t> someone who identifies with the aro and/or ace spectra</a:t>
            </a:r>
            <a:endParaRPr/>
          </a:p>
          <a:p>
            <a:pPr marL="342900" lvl="0" indent="-228600" algn="l" rtl="0">
              <a:lnSpc>
                <a:spcPct val="100000"/>
              </a:lnSpc>
              <a:spcBef>
                <a:spcPts val="1000"/>
              </a:spcBef>
              <a:spcAft>
                <a:spcPts val="0"/>
              </a:spcAft>
              <a:buSzPts val="1800"/>
              <a:buChar char="•"/>
            </a:pPr>
            <a:r>
              <a:rPr lang="en-US" b="1"/>
              <a:t>Amatonormativity - </a:t>
            </a:r>
            <a:r>
              <a:rPr lang="en-US"/>
              <a:t>a term that describes the way that social norms value (committed, monogamous) romantic relationships above all other bonds and assume that everyone aspires to enter a romantic relationship and considers it central to their life</a:t>
            </a:r>
            <a:endParaRPr/>
          </a:p>
          <a:p>
            <a:pPr marL="342900" lvl="0" indent="-228600" algn="l" rtl="0">
              <a:lnSpc>
                <a:spcPct val="100000"/>
              </a:lnSpc>
              <a:spcBef>
                <a:spcPts val="1000"/>
              </a:spcBef>
              <a:spcAft>
                <a:spcPts val="1000"/>
              </a:spcAft>
              <a:buSzPts val="1800"/>
              <a:buChar char="•"/>
            </a:pPr>
            <a:r>
              <a:rPr lang="en-US" b="1"/>
              <a:t>Compulsory Sexuality - </a:t>
            </a:r>
            <a:r>
              <a:rPr lang="en-US"/>
              <a:t>the assumption that everyone desires and has socially acceptable sex (or will eventually)</a:t>
            </a:r>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g28bb6ee03b6_1_8"/>
          <p:cNvSpPr txBox="1">
            <a:spLocks noGrp="1"/>
          </p:cNvSpPr>
          <p:nvPr>
            <p:ph type="title"/>
          </p:nvPr>
        </p:nvSpPr>
        <p:spPr>
          <a:xfrm>
            <a:off x="736456" y="2400300"/>
            <a:ext cx="7696200" cy="9717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rgbClr val="40003F"/>
              </a:buClr>
              <a:buSzPts val="3200"/>
              <a:buFont typeface="Rockwell"/>
              <a:buNone/>
            </a:pPr>
            <a:r>
              <a:rPr lang="en-US"/>
              <a:t>CURRENT STATE OF ASPEC REPRESENTATION</a:t>
            </a:r>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28bb6ee03b6_1_12"/>
          <p:cNvSpPr txBox="1">
            <a:spLocks noGrp="1"/>
          </p:cNvSpPr>
          <p:nvPr>
            <p:ph type="title"/>
          </p:nvPr>
        </p:nvSpPr>
        <p:spPr>
          <a:xfrm>
            <a:off x="426128" y="306280"/>
            <a:ext cx="8260800" cy="7797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sz="2800"/>
              <a:t>ASPEC CHARACTERS IN MEDIA (PART I)</a:t>
            </a:r>
            <a:endParaRPr sz="2800"/>
          </a:p>
        </p:txBody>
      </p:sp>
      <p:sp>
        <p:nvSpPr>
          <p:cNvPr id="142" name="Google Shape;142;g28bb6ee03b6_1_12"/>
          <p:cNvSpPr txBox="1">
            <a:spLocks noGrp="1"/>
          </p:cNvSpPr>
          <p:nvPr>
            <p:ph type="body" idx="1"/>
          </p:nvPr>
        </p:nvSpPr>
        <p:spPr>
          <a:xfrm>
            <a:off x="457200" y="1314451"/>
            <a:ext cx="8229600" cy="3280200"/>
          </a:xfrm>
          <a:prstGeom prst="rect">
            <a:avLst/>
          </a:prstGeom>
        </p:spPr>
        <p:txBody>
          <a:bodyPr spcFirstLastPara="1" wrap="square" lIns="91425" tIns="45700" rIns="91425" bIns="45700" anchor="t" anchorCtr="0">
            <a:normAutofit/>
          </a:bodyPr>
          <a:lstStyle/>
          <a:p>
            <a:pPr marL="457200" lvl="0" indent="-342900" algn="l" rtl="0">
              <a:lnSpc>
                <a:spcPct val="115000"/>
              </a:lnSpc>
              <a:spcBef>
                <a:spcPts val="360"/>
              </a:spcBef>
              <a:spcAft>
                <a:spcPts val="0"/>
              </a:spcAft>
              <a:buSzPts val="1800"/>
              <a:buChar char="•"/>
            </a:pPr>
            <a:r>
              <a:rPr lang="en-US"/>
              <a:t>O in Sex Education season 4 (asexual)</a:t>
            </a:r>
            <a:endParaRPr/>
          </a:p>
          <a:p>
            <a:pPr marL="457200" lvl="0" indent="-342900" algn="l" rtl="0">
              <a:lnSpc>
                <a:spcPct val="115000"/>
              </a:lnSpc>
              <a:spcBef>
                <a:spcPts val="0"/>
              </a:spcBef>
              <a:spcAft>
                <a:spcPts val="0"/>
              </a:spcAft>
              <a:buSzPts val="1800"/>
              <a:buChar char="•"/>
            </a:pPr>
            <a:r>
              <a:rPr lang="en-US"/>
              <a:t>Florence in Sex Education season 2 (asexual)</a:t>
            </a:r>
            <a:endParaRPr/>
          </a:p>
          <a:p>
            <a:pPr marL="457200" lvl="0" indent="-342900" algn="l" rtl="0">
              <a:lnSpc>
                <a:spcPct val="115000"/>
              </a:lnSpc>
              <a:spcBef>
                <a:spcPts val="0"/>
              </a:spcBef>
              <a:spcAft>
                <a:spcPts val="0"/>
              </a:spcAft>
              <a:buSzPts val="1800"/>
              <a:buChar char="•"/>
            </a:pPr>
            <a:r>
              <a:rPr lang="en-US"/>
              <a:t>Amos Burton in The Expanse (aromantic allosexual)</a:t>
            </a:r>
            <a:endParaRPr/>
          </a:p>
          <a:p>
            <a:pPr marL="457200" lvl="0" indent="-342900" algn="l" rtl="0">
              <a:lnSpc>
                <a:spcPct val="115000"/>
              </a:lnSpc>
              <a:spcBef>
                <a:spcPts val="0"/>
              </a:spcBef>
              <a:spcAft>
                <a:spcPts val="0"/>
              </a:spcAft>
              <a:buSzPts val="1800"/>
              <a:buChar char="•"/>
            </a:pPr>
            <a:r>
              <a:rPr lang="en-US"/>
              <a:t>Todd Chavez in Bojack Horseman (alloromantic asexual)</a:t>
            </a:r>
            <a:endParaRPr/>
          </a:p>
          <a:p>
            <a:pPr marL="0" lvl="0" indent="0" algn="l" rtl="0">
              <a:lnSpc>
                <a:spcPct val="115000"/>
              </a:lnSpc>
              <a:spcBef>
                <a:spcPts val="360"/>
              </a:spcBef>
              <a:spcAft>
                <a:spcPts val="0"/>
              </a:spcAft>
              <a:buNone/>
            </a:pPr>
            <a:endParaRPr/>
          </a:p>
        </p:txBody>
      </p:sp>
      <p:pic>
        <p:nvPicPr>
          <p:cNvPr id="143" name="Google Shape;143;g28bb6ee03b6_1_12" descr="Florence Simmons | Sex Education Wiki | Fandom"/>
          <p:cNvPicPr preferRelativeResize="0"/>
          <p:nvPr/>
        </p:nvPicPr>
        <p:blipFill>
          <a:blip r:embed="rId3">
            <a:alphaModFix/>
          </a:blip>
          <a:stretch>
            <a:fillRect/>
          </a:stretch>
        </p:blipFill>
        <p:spPr>
          <a:xfrm>
            <a:off x="2683825" y="2810937"/>
            <a:ext cx="2023375" cy="1923650"/>
          </a:xfrm>
          <a:prstGeom prst="rect">
            <a:avLst/>
          </a:prstGeom>
          <a:noFill/>
          <a:ln>
            <a:noFill/>
          </a:ln>
        </p:spPr>
      </p:pic>
      <p:pic>
        <p:nvPicPr>
          <p:cNvPr id="144" name="Google Shape;144;g28bb6ee03b6_1_12" descr="Amos Burton (TV) | The Expanse Wiki | Fandom"/>
          <p:cNvPicPr preferRelativeResize="0"/>
          <p:nvPr/>
        </p:nvPicPr>
        <p:blipFill>
          <a:blip r:embed="rId4">
            <a:alphaModFix/>
          </a:blip>
          <a:stretch>
            <a:fillRect/>
          </a:stretch>
        </p:blipFill>
        <p:spPr>
          <a:xfrm>
            <a:off x="4832016" y="2810937"/>
            <a:ext cx="1745550" cy="1923650"/>
          </a:xfrm>
          <a:prstGeom prst="rect">
            <a:avLst/>
          </a:prstGeom>
          <a:noFill/>
          <a:ln>
            <a:noFill/>
          </a:ln>
        </p:spPr>
      </p:pic>
      <p:pic>
        <p:nvPicPr>
          <p:cNvPr id="145" name="Google Shape;145;g28bb6ee03b6_1_12" descr="Todd Chavez from Bojack Horseman"/>
          <p:cNvPicPr preferRelativeResize="0"/>
          <p:nvPr/>
        </p:nvPicPr>
        <p:blipFill rotWithShape="1">
          <a:blip r:embed="rId5">
            <a:alphaModFix/>
          </a:blip>
          <a:srcRect l="18080" r="16126"/>
          <a:stretch/>
        </p:blipFill>
        <p:spPr>
          <a:xfrm>
            <a:off x="6702382" y="2837844"/>
            <a:ext cx="2187052" cy="1869836"/>
          </a:xfrm>
          <a:prstGeom prst="rect">
            <a:avLst/>
          </a:prstGeom>
          <a:noFill/>
          <a:ln>
            <a:noFill/>
          </a:ln>
        </p:spPr>
      </p:pic>
      <p:pic>
        <p:nvPicPr>
          <p:cNvPr id="146" name="Google Shape;146;g28bb6ee03b6_1_12" descr="O in the Lift - Sex Education Season 4 Episode 7 - TV Fanatic"/>
          <p:cNvPicPr preferRelativeResize="0"/>
          <p:nvPr/>
        </p:nvPicPr>
        <p:blipFill>
          <a:blip r:embed="rId6">
            <a:alphaModFix/>
          </a:blip>
          <a:stretch>
            <a:fillRect/>
          </a:stretch>
        </p:blipFill>
        <p:spPr>
          <a:xfrm>
            <a:off x="1034750" y="2767875"/>
            <a:ext cx="1524259" cy="2009775"/>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g25e9a56dc2c_4_23"/>
          <p:cNvSpPr txBox="1">
            <a:spLocks noGrp="1"/>
          </p:cNvSpPr>
          <p:nvPr>
            <p:ph type="title"/>
          </p:nvPr>
        </p:nvSpPr>
        <p:spPr>
          <a:xfrm>
            <a:off x="426128" y="306280"/>
            <a:ext cx="8260800" cy="7797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sz="2800"/>
              <a:t>ASPEC CHARACTERS IN MEDIA (PART II)</a:t>
            </a:r>
            <a:endParaRPr sz="2800"/>
          </a:p>
        </p:txBody>
      </p:sp>
      <p:sp>
        <p:nvSpPr>
          <p:cNvPr id="153" name="Google Shape;153;g25e9a56dc2c_4_23"/>
          <p:cNvSpPr txBox="1">
            <a:spLocks noGrp="1"/>
          </p:cNvSpPr>
          <p:nvPr>
            <p:ph type="body" idx="1"/>
          </p:nvPr>
        </p:nvSpPr>
        <p:spPr>
          <a:xfrm>
            <a:off x="457200" y="1314451"/>
            <a:ext cx="8229600" cy="3280200"/>
          </a:xfrm>
          <a:prstGeom prst="rect">
            <a:avLst/>
          </a:prstGeom>
        </p:spPr>
        <p:txBody>
          <a:bodyPr spcFirstLastPara="1" wrap="square" lIns="91425" tIns="45700" rIns="91425" bIns="45700" anchor="t" anchorCtr="0">
            <a:normAutofit/>
          </a:bodyPr>
          <a:lstStyle/>
          <a:p>
            <a:pPr marL="457200" lvl="0" indent="-342900" algn="l" rtl="0">
              <a:lnSpc>
                <a:spcPct val="115000"/>
              </a:lnSpc>
              <a:spcBef>
                <a:spcPts val="360"/>
              </a:spcBef>
              <a:spcAft>
                <a:spcPts val="0"/>
              </a:spcAft>
              <a:buSzPts val="1800"/>
              <a:buChar char="•"/>
            </a:pPr>
            <a:r>
              <a:rPr lang="en-US"/>
              <a:t>Lilith Clawthorne in The Owl House (aromantic asexual)</a:t>
            </a:r>
            <a:endParaRPr/>
          </a:p>
          <a:p>
            <a:pPr marL="457200" lvl="0" indent="-342900" algn="l" rtl="0">
              <a:lnSpc>
                <a:spcPct val="115000"/>
              </a:lnSpc>
              <a:spcBef>
                <a:spcPts val="0"/>
              </a:spcBef>
              <a:spcAft>
                <a:spcPts val="0"/>
              </a:spcAft>
              <a:buSzPts val="1800"/>
              <a:buChar char="•"/>
            </a:pPr>
            <a:r>
              <a:rPr lang="en-US"/>
              <a:t>Isaac Henderson in Heartstopper (aromantic asexual)</a:t>
            </a:r>
            <a:endParaRPr/>
          </a:p>
          <a:p>
            <a:pPr marL="457200" lvl="0" indent="-342900" algn="l" rtl="0">
              <a:lnSpc>
                <a:spcPct val="115000"/>
              </a:lnSpc>
              <a:spcBef>
                <a:spcPts val="0"/>
              </a:spcBef>
              <a:spcAft>
                <a:spcPts val="0"/>
              </a:spcAft>
              <a:buSzPts val="1800"/>
              <a:buChar char="•"/>
            </a:pPr>
            <a:r>
              <a:rPr lang="en-US"/>
              <a:t>Spooner in Legends of Tomorrow (asexual)</a:t>
            </a:r>
            <a:endParaRPr/>
          </a:p>
          <a:p>
            <a:pPr marL="457200" lvl="0" indent="-342900" algn="l" rtl="0">
              <a:lnSpc>
                <a:spcPct val="115000"/>
              </a:lnSpc>
              <a:spcBef>
                <a:spcPts val="0"/>
              </a:spcBef>
              <a:spcAft>
                <a:spcPts val="0"/>
              </a:spcAft>
              <a:buSzPts val="1800"/>
              <a:buChar char="•"/>
            </a:pPr>
            <a:r>
              <a:rPr lang="en-US"/>
              <a:t>Parvati Holcomb in The Outer Worlds (alloromantic asexual)</a:t>
            </a:r>
            <a:endParaRPr/>
          </a:p>
        </p:txBody>
      </p:sp>
      <p:pic>
        <p:nvPicPr>
          <p:cNvPr id="154" name="Google Shape;154;g25e9a56dc2c_4_23" descr="Isaac Henderson from Heartstopper"/>
          <p:cNvPicPr preferRelativeResize="0"/>
          <p:nvPr/>
        </p:nvPicPr>
        <p:blipFill>
          <a:blip r:embed="rId3">
            <a:alphaModFix/>
          </a:blip>
          <a:stretch>
            <a:fillRect/>
          </a:stretch>
        </p:blipFill>
        <p:spPr>
          <a:xfrm>
            <a:off x="2835925" y="2737475"/>
            <a:ext cx="1507400" cy="2020250"/>
          </a:xfrm>
          <a:prstGeom prst="rect">
            <a:avLst/>
          </a:prstGeom>
          <a:noFill/>
          <a:ln>
            <a:noFill/>
          </a:ln>
        </p:spPr>
      </p:pic>
      <p:pic>
        <p:nvPicPr>
          <p:cNvPr id="155" name="Google Shape;155;g25e9a56dc2c_4_23" descr="Lilith Clawthorne from The Owl House"/>
          <p:cNvPicPr preferRelativeResize="0"/>
          <p:nvPr/>
        </p:nvPicPr>
        <p:blipFill>
          <a:blip r:embed="rId4">
            <a:alphaModFix/>
          </a:blip>
          <a:stretch>
            <a:fillRect/>
          </a:stretch>
        </p:blipFill>
        <p:spPr>
          <a:xfrm>
            <a:off x="894875" y="2777200"/>
            <a:ext cx="1550575" cy="1940801"/>
          </a:xfrm>
          <a:prstGeom prst="rect">
            <a:avLst/>
          </a:prstGeom>
          <a:noFill/>
          <a:ln>
            <a:noFill/>
          </a:ln>
        </p:spPr>
      </p:pic>
      <p:pic>
        <p:nvPicPr>
          <p:cNvPr id="156" name="Google Shape;156;g25e9a56dc2c_4_23" descr="Esperanza Cruz (Spooner) from Legends of Tomorrow"/>
          <p:cNvPicPr preferRelativeResize="0"/>
          <p:nvPr/>
        </p:nvPicPr>
        <p:blipFill>
          <a:blip r:embed="rId5">
            <a:alphaModFix/>
          </a:blip>
          <a:stretch>
            <a:fillRect/>
          </a:stretch>
        </p:blipFill>
        <p:spPr>
          <a:xfrm>
            <a:off x="4733800" y="2737476"/>
            <a:ext cx="1259750" cy="2020249"/>
          </a:xfrm>
          <a:prstGeom prst="rect">
            <a:avLst/>
          </a:prstGeom>
          <a:noFill/>
          <a:ln>
            <a:noFill/>
          </a:ln>
        </p:spPr>
      </p:pic>
      <p:pic>
        <p:nvPicPr>
          <p:cNvPr id="157" name="Google Shape;157;g25e9a56dc2c_4_23" descr="Parvati Holcomb | The Outer Worlds Wiki | Fandom"/>
          <p:cNvPicPr preferRelativeResize="0"/>
          <p:nvPr/>
        </p:nvPicPr>
        <p:blipFill>
          <a:blip r:embed="rId6">
            <a:alphaModFix/>
          </a:blip>
          <a:stretch>
            <a:fillRect/>
          </a:stretch>
        </p:blipFill>
        <p:spPr>
          <a:xfrm>
            <a:off x="6384025" y="2777200"/>
            <a:ext cx="1961000" cy="1940801"/>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g28bb6ee03b6_1_18"/>
          <p:cNvSpPr txBox="1">
            <a:spLocks noGrp="1"/>
          </p:cNvSpPr>
          <p:nvPr>
            <p:ph type="title"/>
          </p:nvPr>
        </p:nvSpPr>
        <p:spPr>
          <a:xfrm>
            <a:off x="426128" y="306280"/>
            <a:ext cx="8260800" cy="779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2800"/>
              <a:t>ASPEC-CODED CHARACTERS (NOT REPRESENTATION)</a:t>
            </a:r>
            <a:endParaRPr sz="2800"/>
          </a:p>
        </p:txBody>
      </p:sp>
      <p:sp>
        <p:nvSpPr>
          <p:cNvPr id="164" name="Google Shape;164;g28bb6ee03b6_1_18"/>
          <p:cNvSpPr txBox="1">
            <a:spLocks noGrp="1"/>
          </p:cNvSpPr>
          <p:nvPr>
            <p:ph type="body" idx="1"/>
          </p:nvPr>
        </p:nvSpPr>
        <p:spPr>
          <a:xfrm>
            <a:off x="457200" y="1314451"/>
            <a:ext cx="8229600" cy="3280200"/>
          </a:xfrm>
          <a:prstGeom prst="rect">
            <a:avLst/>
          </a:prstGeom>
        </p:spPr>
        <p:txBody>
          <a:bodyPr spcFirstLastPara="1" wrap="square" lIns="91425" tIns="45700" rIns="91425" bIns="45700" anchor="t" anchorCtr="0">
            <a:normAutofit/>
          </a:bodyPr>
          <a:lstStyle/>
          <a:p>
            <a:pPr marL="457200" lvl="0" indent="-342900" algn="l" rtl="0">
              <a:lnSpc>
                <a:spcPct val="115000"/>
              </a:lnSpc>
              <a:spcBef>
                <a:spcPts val="360"/>
              </a:spcBef>
              <a:spcAft>
                <a:spcPts val="0"/>
              </a:spcAft>
              <a:buSzPts val="1800"/>
              <a:buChar char="•"/>
            </a:pPr>
            <a:r>
              <a:rPr lang="en-US"/>
              <a:t>Sheldon Cooper from The Big Bang Theory</a:t>
            </a:r>
            <a:endParaRPr/>
          </a:p>
          <a:p>
            <a:pPr marL="457200" lvl="0" indent="-342900" algn="l" rtl="0">
              <a:lnSpc>
                <a:spcPct val="115000"/>
              </a:lnSpc>
              <a:spcBef>
                <a:spcPts val="0"/>
              </a:spcBef>
              <a:spcAft>
                <a:spcPts val="0"/>
              </a:spcAft>
              <a:buSzPts val="1800"/>
              <a:buChar char="•"/>
            </a:pPr>
            <a:r>
              <a:rPr lang="en-US"/>
              <a:t>Spencer Reid from Criminal Minds</a:t>
            </a:r>
            <a:endParaRPr/>
          </a:p>
          <a:p>
            <a:pPr marL="457200" lvl="0" indent="-342900" algn="l" rtl="0">
              <a:lnSpc>
                <a:spcPct val="115000"/>
              </a:lnSpc>
              <a:spcBef>
                <a:spcPts val="0"/>
              </a:spcBef>
              <a:spcAft>
                <a:spcPts val="0"/>
              </a:spcAft>
              <a:buSzPts val="1800"/>
              <a:buChar char="•"/>
            </a:pPr>
            <a:r>
              <a:rPr lang="en-US"/>
              <a:t>Katniss Everdeen from The Hunger Games</a:t>
            </a:r>
            <a:endParaRPr/>
          </a:p>
          <a:p>
            <a:pPr marL="457200" lvl="0" indent="-342900" algn="l" rtl="0">
              <a:lnSpc>
                <a:spcPct val="115000"/>
              </a:lnSpc>
              <a:spcBef>
                <a:spcPts val="0"/>
              </a:spcBef>
              <a:spcAft>
                <a:spcPts val="0"/>
              </a:spcAft>
              <a:buSzPts val="1800"/>
              <a:buChar char="•"/>
            </a:pPr>
            <a:r>
              <a:rPr lang="en-US"/>
              <a:t>Merida from Brave</a:t>
            </a:r>
            <a:endParaRPr/>
          </a:p>
          <a:p>
            <a:pPr marL="457200" lvl="0" indent="-342900" algn="l" rtl="0">
              <a:lnSpc>
                <a:spcPct val="115000"/>
              </a:lnSpc>
              <a:spcBef>
                <a:spcPts val="0"/>
              </a:spcBef>
              <a:spcAft>
                <a:spcPts val="0"/>
              </a:spcAft>
              <a:buSzPts val="1800"/>
              <a:buChar char="•"/>
            </a:pPr>
            <a:r>
              <a:rPr lang="en-US"/>
              <a:t>Elsa from Frozen</a:t>
            </a:r>
            <a:endParaRPr/>
          </a:p>
          <a:p>
            <a:pPr marL="457200" lvl="0" indent="-342900" algn="l" rtl="0">
              <a:lnSpc>
                <a:spcPct val="115000"/>
              </a:lnSpc>
              <a:spcBef>
                <a:spcPts val="0"/>
              </a:spcBef>
              <a:spcAft>
                <a:spcPts val="0"/>
              </a:spcAft>
              <a:buSzPts val="1800"/>
              <a:buChar char="•"/>
            </a:pPr>
            <a:r>
              <a:rPr lang="en-US"/>
              <a:t>Alan Shore from Boston Legal</a:t>
            </a:r>
            <a:endParaRPr/>
          </a:p>
          <a:p>
            <a:pPr marL="457200" lvl="0" indent="-342900" algn="l" rtl="0">
              <a:lnSpc>
                <a:spcPct val="115000"/>
              </a:lnSpc>
              <a:spcBef>
                <a:spcPts val="0"/>
              </a:spcBef>
              <a:spcAft>
                <a:spcPts val="0"/>
              </a:spcAft>
              <a:buSzPts val="1800"/>
              <a:buChar char="•"/>
            </a:pPr>
            <a:r>
              <a:rPr lang="en-US"/>
              <a:t>Dan Fielding, Roz Russell, and Selma Hacker from Night Court</a:t>
            </a:r>
            <a:endParaRPr/>
          </a:p>
          <a:p>
            <a:pPr marL="457200" lvl="0" indent="-342900" algn="l" rtl="0">
              <a:lnSpc>
                <a:spcPct val="115000"/>
              </a:lnSpc>
              <a:spcBef>
                <a:spcPts val="0"/>
              </a:spcBef>
              <a:spcAft>
                <a:spcPts val="0"/>
              </a:spcAft>
              <a:buSzPts val="1800"/>
              <a:buChar char="•"/>
            </a:pPr>
            <a:r>
              <a:rPr lang="en-US"/>
              <a:t>Samantha Jones in Sex and the City</a:t>
            </a:r>
            <a:endParaRPr/>
          </a:p>
          <a:p>
            <a:pPr marL="457200" lvl="0" indent="-342900" algn="l" rtl="0">
              <a:lnSpc>
                <a:spcPct val="115000"/>
              </a:lnSpc>
              <a:spcBef>
                <a:spcPts val="0"/>
              </a:spcBef>
              <a:spcAft>
                <a:spcPts val="0"/>
              </a:spcAft>
              <a:buSzPts val="1800"/>
              <a:buChar char="•"/>
            </a:pPr>
            <a:r>
              <a:rPr lang="en-US"/>
              <a:t>Eliot Spencer in Leverage</a:t>
            </a:r>
            <a:endParaRPr/>
          </a:p>
          <a:p>
            <a:pPr marL="457200" lvl="0" indent="-342900" algn="l" rtl="0">
              <a:lnSpc>
                <a:spcPct val="115000"/>
              </a:lnSpc>
              <a:spcBef>
                <a:spcPts val="0"/>
              </a:spcBef>
              <a:spcAft>
                <a:spcPts val="0"/>
              </a:spcAft>
              <a:buSzPts val="1800"/>
              <a:buChar char="•"/>
            </a:pPr>
            <a:r>
              <a:rPr lang="en-US"/>
              <a:t>Sherlock Holmes in Sherlock, Elementary, and other adaptations</a:t>
            </a:r>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g28bb6ee03b6_1_24"/>
          <p:cNvSpPr txBox="1">
            <a:spLocks noGrp="1"/>
          </p:cNvSpPr>
          <p:nvPr>
            <p:ph type="title"/>
          </p:nvPr>
        </p:nvSpPr>
        <p:spPr>
          <a:xfrm>
            <a:off x="426128" y="306280"/>
            <a:ext cx="8260800" cy="7797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sz="2800"/>
              <a:t>TRAITS CODED AS ASPEC</a:t>
            </a:r>
            <a:endParaRPr sz="2800"/>
          </a:p>
        </p:txBody>
      </p:sp>
      <p:sp>
        <p:nvSpPr>
          <p:cNvPr id="171" name="Google Shape;171;g28bb6ee03b6_1_24"/>
          <p:cNvSpPr txBox="1">
            <a:spLocks noGrp="1"/>
          </p:cNvSpPr>
          <p:nvPr>
            <p:ph type="body" idx="1"/>
          </p:nvPr>
        </p:nvSpPr>
        <p:spPr>
          <a:xfrm>
            <a:off x="457200" y="1314451"/>
            <a:ext cx="8229600" cy="3280200"/>
          </a:xfrm>
          <a:prstGeom prst="rect">
            <a:avLst/>
          </a:prstGeom>
        </p:spPr>
        <p:txBody>
          <a:bodyPr spcFirstLastPara="1" wrap="square" lIns="91425" tIns="45700" rIns="91425" bIns="45700" anchor="t" anchorCtr="0">
            <a:normAutofit/>
          </a:bodyPr>
          <a:lstStyle/>
          <a:p>
            <a:pPr marL="457200" lvl="0" indent="-342900" algn="l" rtl="0">
              <a:spcBef>
                <a:spcPts val="360"/>
              </a:spcBef>
              <a:spcAft>
                <a:spcPts val="0"/>
              </a:spcAft>
              <a:buSzPts val="1800"/>
              <a:buChar char="•"/>
            </a:pPr>
            <a:r>
              <a:rPr lang="en-US"/>
              <a:t>Characters who have sex without wanting romantic relationships</a:t>
            </a:r>
            <a:endParaRPr/>
          </a:p>
          <a:p>
            <a:pPr marL="457200" lvl="0" indent="-342900" algn="l" rtl="0">
              <a:spcBef>
                <a:spcPts val="1000"/>
              </a:spcBef>
              <a:spcAft>
                <a:spcPts val="0"/>
              </a:spcAft>
              <a:buSzPts val="1800"/>
              <a:buChar char="•"/>
            </a:pPr>
            <a:r>
              <a:rPr lang="en-US"/>
              <a:t>Characters who don’t seem to understand flirting or innuendo</a:t>
            </a:r>
            <a:endParaRPr/>
          </a:p>
          <a:p>
            <a:pPr marL="914400" lvl="1" indent="-342900" algn="l" rtl="0">
              <a:spcBef>
                <a:spcPts val="0"/>
              </a:spcBef>
              <a:spcAft>
                <a:spcPts val="0"/>
              </a:spcAft>
              <a:buSzPts val="1800"/>
              <a:buChar char="•"/>
            </a:pPr>
            <a:r>
              <a:rPr lang="en-US"/>
              <a:t>This is also commonly used as a shorthand for not recognizing social cues, frequently conflated with autism-spectrum identities</a:t>
            </a:r>
            <a:endParaRPr/>
          </a:p>
          <a:p>
            <a:pPr marL="914400" lvl="1" indent="-342900" algn="l" rtl="0">
              <a:spcBef>
                <a:spcPts val="0"/>
              </a:spcBef>
              <a:spcAft>
                <a:spcPts val="0"/>
              </a:spcAft>
              <a:buSzPts val="1800"/>
              <a:buChar char="•"/>
            </a:pPr>
            <a:r>
              <a:rPr lang="en-US"/>
              <a:t>Leads to people assuming that </a:t>
            </a:r>
            <a:r>
              <a:rPr lang="en-US" smtClean="0"/>
              <a:t>autistic = aspec</a:t>
            </a:r>
            <a:endParaRPr/>
          </a:p>
          <a:p>
            <a:pPr marL="457200" lvl="0" indent="-342900" algn="l" rtl="0">
              <a:spcBef>
                <a:spcPts val="1000"/>
              </a:spcBef>
              <a:spcAft>
                <a:spcPts val="0"/>
              </a:spcAft>
              <a:buSzPts val="1800"/>
              <a:buChar char="•"/>
            </a:pPr>
            <a:r>
              <a:rPr lang="en-US"/>
              <a:t>Bachelors and Spinsters </a:t>
            </a:r>
            <a:endParaRPr/>
          </a:p>
          <a:p>
            <a:pPr marL="457200" lvl="0" indent="0" algn="l" rtl="0">
              <a:spcBef>
                <a:spcPts val="0"/>
              </a:spcBef>
              <a:spcAft>
                <a:spcPts val="0"/>
              </a:spcAft>
              <a:buNone/>
            </a:pPr>
            <a:r>
              <a:rPr lang="en-US"/>
              <a:t>(permanently single characters)</a:t>
            </a:r>
            <a:endParaRPr/>
          </a:p>
          <a:p>
            <a:pPr marL="457200" lvl="0" indent="-342900" algn="l" rtl="0">
              <a:spcBef>
                <a:spcPts val="1000"/>
              </a:spcBef>
              <a:spcAft>
                <a:spcPts val="0"/>
              </a:spcAft>
              <a:buSzPts val="1800"/>
              <a:buChar char="•"/>
            </a:pPr>
            <a:r>
              <a:rPr lang="en-US"/>
              <a:t>Characters who are childlike </a:t>
            </a:r>
            <a:r>
              <a:rPr lang="en-US" smtClean="0"/>
              <a:t>or</a:t>
            </a:r>
            <a:br>
              <a:rPr lang="en-US" smtClean="0"/>
            </a:br>
            <a:r>
              <a:rPr lang="en-US" smtClean="0"/>
              <a:t>infantilized even </a:t>
            </a:r>
            <a:r>
              <a:rPr lang="en-US"/>
              <a:t>as adults</a:t>
            </a:r>
            <a:endParaRPr/>
          </a:p>
        </p:txBody>
      </p:sp>
      <p:pic>
        <p:nvPicPr>
          <p:cNvPr id="172" name="Google Shape;172;g28bb6ee03b6_1_24" descr="neurodivergent people, nonbinary people, and ace &amp; aro people shaking hands over the shared experience of wanting to see real human representation in media vs. thinking aliens/robots/etc. are fuckin sweet"/>
          <p:cNvPicPr preferRelativeResize="0"/>
          <p:nvPr/>
        </p:nvPicPr>
        <p:blipFill>
          <a:blip r:embed="rId3">
            <a:alphaModFix/>
          </a:blip>
          <a:stretch>
            <a:fillRect/>
          </a:stretch>
        </p:blipFill>
        <p:spPr>
          <a:xfrm>
            <a:off x="5459150" y="2920100"/>
            <a:ext cx="3302025" cy="2063775"/>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Apothecary">
  <a:themeElements>
    <a:clrScheme name="Custom 7">
      <a:dk1>
        <a:srgbClr val="000000"/>
      </a:dk1>
      <a:lt1>
        <a:srgbClr val="FFFFFF"/>
      </a:lt1>
      <a:dk2>
        <a:srgbClr val="454545"/>
      </a:dk2>
      <a:lt2>
        <a:srgbClr val="FFE449"/>
      </a:lt2>
      <a:accent1>
        <a:srgbClr val="00A748"/>
      </a:accent1>
      <a:accent2>
        <a:srgbClr val="A9A9A9"/>
      </a:accent2>
      <a:accent3>
        <a:srgbClr val="80007E"/>
      </a:accent3>
      <a:accent4>
        <a:srgbClr val="9DD676"/>
      </a:accent4>
      <a:accent5>
        <a:srgbClr val="F5B900"/>
      </a:accent5>
      <a:accent6>
        <a:srgbClr val="0070C0"/>
      </a:accent6>
      <a:hlink>
        <a:srgbClr val="4DB6DD"/>
      </a:hlink>
      <a:folHlink>
        <a:srgbClr val="D6009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9668</TotalTime>
  <Words>3224</Words>
  <Application>Microsoft Office PowerPoint</Application>
  <PresentationFormat>On-screen Show (16:9)</PresentationFormat>
  <Paragraphs>204</Paragraphs>
  <Slides>22</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Verdana</vt:lpstr>
      <vt:lpstr>Tahoma</vt:lpstr>
      <vt:lpstr>Rockwell</vt:lpstr>
      <vt:lpstr>Calibri</vt:lpstr>
      <vt:lpstr>Apothecary</vt:lpstr>
      <vt:lpstr>WATCHING THE INVISIBLE: AROMANTICISM AND ASEXUALITY IN MEDIA</vt:lpstr>
      <vt:lpstr>INTRODUCTION</vt:lpstr>
      <vt:lpstr>ICEBREAKER</vt:lpstr>
      <vt:lpstr>USEFUL TERMINOLOGY</vt:lpstr>
      <vt:lpstr>CURRENT STATE OF ASPEC REPRESENTATION</vt:lpstr>
      <vt:lpstr>ASPEC CHARACTERS IN MEDIA (PART I)</vt:lpstr>
      <vt:lpstr>ASPEC CHARACTERS IN MEDIA (PART II)</vt:lpstr>
      <vt:lpstr>ASPEC-CODED CHARACTERS (NOT REPRESENTATION)</vt:lpstr>
      <vt:lpstr>TRAITS CODED AS ASPEC</vt:lpstr>
      <vt:lpstr>HOW APHOBIA MANIFESTS IN MEDIA</vt:lpstr>
      <vt:lpstr>EXAMPLES OF AMATONORMATIVE TROPES IN MEDIA (PART I)</vt:lpstr>
      <vt:lpstr>EXAMPLES OF AMATONORMATIVE TROPES IN MEDIA (PART II)</vt:lpstr>
      <vt:lpstr>EXAMPLES OF AMATONORMATIVE TROPES IN MEDIA (PART III)</vt:lpstr>
      <vt:lpstr>EXAMPLES OF COMPULSORY SEXUALITY REFLECTED IN MEDIA (PART I)</vt:lpstr>
      <vt:lpstr>EXAMPLES OF COMPULSORY SEXUALITY REFLECTED IN MEDIA (PART II)</vt:lpstr>
      <vt:lpstr>WHAT REPRESENTATION DO WE WANT?</vt:lpstr>
      <vt:lpstr>EXPLICIT REPRESENTATION</vt:lpstr>
      <vt:lpstr>INTERSECTIONALITY</vt:lpstr>
      <vt:lpstr>AND BEYOND!</vt:lpstr>
      <vt:lpstr>HOW DO WE GET THERE?</vt:lpstr>
      <vt:lpstr>SUGGESTIONS</vt:lpstr>
      <vt:lpstr>MORE RESOURCES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WATCHING THE INVISIBLE: AROMANTICISM AND ASEXUALITY IN MEDIA</dc:title>
  <dcterms:created xsi:type="dcterms:W3CDTF">2022-10-16T13:06:18Z</dcterms:created>
  <dcterms:modified xsi:type="dcterms:W3CDTF">2024-05-26T02:51:11Z</dcterms:modified>
</cp:coreProperties>
</file>